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Lst>
  <p:sldSz cy="5143500" cx="9144000"/>
  <p:notesSz cx="6858000" cy="9144000"/>
  <p:embeddedFontLst>
    <p:embeddedFont>
      <p:font typeface="Nunito"/>
      <p:regular r:id="rId58"/>
      <p:bold r:id="rId59"/>
      <p:italic r:id="rId60"/>
      <p:boldItalic r:id="rId61"/>
    </p:embeddedFont>
    <p:embeddedFont>
      <p:font typeface="Maven Pro"/>
      <p:regular r:id="rId62"/>
      <p:bold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35668B-4200-4076-B179-06FBAFA72B55}">
  <a:tblStyle styleId="{E835668B-4200-4076-B179-06FBAFA72B55}"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14A501BA-7F8D-4668-82C8-61E130C0D2A3}"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MavenPro-regular.fntdata"/><Relationship Id="rId61" Type="http://schemas.openxmlformats.org/officeDocument/2006/relationships/font" Target="fonts/Nunito-boldItalic.fntdata"/><Relationship Id="rId20" Type="http://schemas.openxmlformats.org/officeDocument/2006/relationships/slide" Target="slides/slide14.xml"/><Relationship Id="rId63" Type="http://schemas.openxmlformats.org/officeDocument/2006/relationships/font" Target="fonts/MavenPro-bold.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Nunito-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Nunito-bold.fntdata"/><Relationship Id="rId14" Type="http://schemas.openxmlformats.org/officeDocument/2006/relationships/slide" Target="slides/slide8.xml"/><Relationship Id="rId58" Type="http://schemas.openxmlformats.org/officeDocument/2006/relationships/font" Target="fonts/Nunito-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c5fcd27947_0_50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g2c5fcd27947_0_5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c5fcd27947_0_70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g2c5fcd27947_0_7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c5fcd27947_0_70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g2c5fcd27947_0_7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c5fcd27947_0_9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c5fcd27947_0_9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c5fcd27947_0_71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g2c5fcd27947_0_7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c5fcd27947_0_92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g2c5fcd27947_0_9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c5fcd27947_0_92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g2c5fcd27947_0_9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c5fcd27947_0_93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g2c5fcd27947_0_9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c5fcd27947_0_94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g2c5fcd27947_0_9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c5fcd27947_0_9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2c5fcd27947_0_9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c5fcd27947_0_2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2c5fcd27947_0_2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 sz="1200" u="none" strike="noStrike">
                <a:solidFill>
                  <a:schemeClr val="dk1"/>
                </a:solidFill>
                <a:latin typeface="Calibri"/>
                <a:ea typeface="Calibri"/>
                <a:cs typeface="Calibri"/>
                <a:sym typeface="Calibri"/>
              </a:rPr>
              <a:t>Bias is any systematic trend or deviation from the true value. All data contains bias, and there are many types of bias that can influence your data. To reduce bias, it is important to develop good data collection instruments, valid samples, and strong data analyses.</a:t>
            </a:r>
            <a:endParaRPr/>
          </a:p>
        </p:txBody>
      </p:sp>
      <p:sp>
        <p:nvSpPr>
          <p:cNvPr id="322" name="Google Shape;322;g2c5fcd27947_0_2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c5fcd27947_0_95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g2c5fcd27947_0_9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c5fcd27947_0_96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g2c5fcd27947_0_9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c5fcd27947_0_96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g2c5fcd27947_0_9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c5fcd27947_0_97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g2c5fcd27947_0_9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c5fcd27947_0_9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g2c5fcd27947_0_9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200">
                <a:solidFill>
                  <a:srgbClr val="000000"/>
                </a:solidFill>
              </a:rPr>
              <a:t> Most Significant Change - Involves the collection of significant change stories collected from the field, mapped against desired ‘domains of change’, which are analysed by staff and partners</a:t>
            </a:r>
            <a:endParaRPr/>
          </a:p>
          <a:p>
            <a:pPr indent="0" lvl="0" marL="0" rtl="0" algn="l">
              <a:spcBef>
                <a:spcPts val="0"/>
              </a:spcBef>
              <a:spcAft>
                <a:spcPts val="0"/>
              </a:spcAft>
              <a:buNone/>
            </a:pPr>
            <a:r>
              <a:rPr lang="en" sz="1200">
                <a:solidFill>
                  <a:srgbClr val="000000"/>
                </a:solidFill>
              </a:rPr>
              <a:t>Case study - An in-depth examination of a particular case – a program, group of participants, single individual, site, or location</a:t>
            </a:r>
            <a:endParaRPr sz="1200">
              <a:solidFill>
                <a:srgbClr val="000000"/>
              </a:solidFill>
            </a:endParaRPr>
          </a:p>
          <a:p>
            <a:pPr indent="0" lvl="0" marL="0" rtl="0" algn="l">
              <a:spcBef>
                <a:spcPts val="0"/>
              </a:spcBef>
              <a:spcAft>
                <a:spcPts val="0"/>
              </a:spcAft>
              <a:buNone/>
            </a:pPr>
            <a:r>
              <a:t/>
            </a:r>
            <a:endParaRPr/>
          </a:p>
        </p:txBody>
      </p:sp>
      <p:sp>
        <p:nvSpPr>
          <p:cNvPr id="463" name="Google Shape;463;g2c5fcd27947_0_9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c5fcd27947_0_9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g2c5fcd27947_0_9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lang="en">
                <a:solidFill>
                  <a:srgbClr val="000000"/>
                </a:solidFill>
              </a:rPr>
              <a:t>Portfolio review - Collection and analysis of materials, sample of work, that cover the breadth and scope of the program activity being assessment, eg, management capacity of a CBO</a:t>
            </a:r>
            <a:endParaRPr>
              <a:solidFill>
                <a:srgbClr val="000000"/>
              </a:solidFill>
              <a:latin typeface="Arial"/>
              <a:ea typeface="Arial"/>
              <a:cs typeface="Arial"/>
              <a:sym typeface="Arial"/>
            </a:endParaRPr>
          </a:p>
        </p:txBody>
      </p:sp>
      <p:sp>
        <p:nvSpPr>
          <p:cNvPr id="470" name="Google Shape;470;g2c5fcd27947_0_9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c5fcd27947_0_98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g2c5fcd27947_0_9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c5fcd27947_0_99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g2c5fcd27947_0_9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c5fcd27947_0_99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g2c5fcd27947_0_9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c5fcd27947_0_100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g2c5fcd27947_0_10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c5fcd27947_0_27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2c5fcd27947_0_2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c5fcd27947_0_100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g2c5fcd27947_0_10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c5fcd27947_0_101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g2c5fcd27947_0_10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c5fcd27947_0_102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g2c5fcd27947_0_10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2c5fcd27947_0_106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g2c5fcd27947_0_10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2c5fcd27947_0_107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g2c5fcd27947_0_10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c5fcd27947_0_108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g2c5fcd27947_0_10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2c5fcd27947_0_10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g2c5fcd27947_0_10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c5fcd27947_0_109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2c5fcd27947_0_10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c5fcd27947_0_109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g2c5fcd27947_0_10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2c5fcd27947_0_1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2c5fcd27947_0_1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c5fcd27947_0_28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2c5fcd27947_0_2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2c5fcd27947_0_1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2c5fcd27947_0_1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2c5fcd27947_0_1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2c5fcd27947_0_1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2c5fcd27947_0_1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2c5fcd27947_0_1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2c5fcd27947_0_1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2c5fcd27947_0_1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2c5fcd27947_0_1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2c5fcd27947_0_1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2c5fcd27947_0_1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2c5fcd27947_0_1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2c5fcd27947_0_1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9" name="Google Shape;639;g2c5fcd27947_0_11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g2c5fcd27947_0_11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2c5fcd27947_0_1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2c5fcd27947_0_1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2c5fcd27947_0_115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g2c5fcd27947_0_1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2c5fcd27947_0_116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g2c5fcd27947_0_1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c5fcd27947_0_48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2c5fcd27947_0_4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2c5fcd27947_0_116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g2c5fcd27947_0_11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2c5fcd27947_0_1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2c5fcd27947_0_1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c5fcd27947_0_4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2c5fcd27947_0_4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c5fcd27947_0_49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2c5fcd27947_0_4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c5fcd27947_0_49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2c5fcd27947_0_4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c5fcd27947_0_50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2c5fcd27947_0_5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3" name="Shape 273"/>
        <p:cNvGrpSpPr/>
        <p:nvPr/>
      </p:nvGrpSpPr>
      <p:grpSpPr>
        <a:xfrm>
          <a:off x="0" y="0"/>
          <a:ext cx="0" cy="0"/>
          <a:chOff x="0" y="0"/>
          <a:chExt cx="0" cy="0"/>
        </a:xfrm>
      </p:grpSpPr>
      <p:sp>
        <p:nvSpPr>
          <p:cNvPr id="274" name="Google Shape;274;p13"/>
          <p:cNvSpPr txBox="1"/>
          <p:nvPr>
            <p:ph type="title"/>
          </p:nvPr>
        </p:nvSpPr>
        <p:spPr>
          <a:xfrm>
            <a:off x="1216203" y="273844"/>
            <a:ext cx="72993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5" name="Google Shape;275;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0"/>
              </a:spcBef>
              <a:spcAft>
                <a:spcPts val="0"/>
              </a:spcAft>
              <a:buClr>
                <a:schemeClr val="dk1"/>
              </a:buClr>
              <a:buSzPts val="1400"/>
              <a:buChar char="●"/>
              <a:defRPr/>
            </a:lvl1pPr>
            <a:lvl2pPr indent="-317500" lvl="1" marL="914400" rtl="0" algn="l">
              <a:lnSpc>
                <a:spcPct val="120000"/>
              </a:lnSpc>
              <a:spcBef>
                <a:spcPts val="1400"/>
              </a:spcBef>
              <a:spcAft>
                <a:spcPts val="0"/>
              </a:spcAft>
              <a:buClr>
                <a:schemeClr val="dk1"/>
              </a:buClr>
              <a:buSzPts val="1400"/>
              <a:buChar char="○"/>
              <a:defRPr/>
            </a:lvl2pPr>
            <a:lvl3pPr indent="-317500" lvl="2" marL="1371600" rtl="0" algn="l">
              <a:lnSpc>
                <a:spcPct val="120000"/>
              </a:lnSpc>
              <a:spcBef>
                <a:spcPts val="1400"/>
              </a:spcBef>
              <a:spcAft>
                <a:spcPts val="0"/>
              </a:spcAft>
              <a:buClr>
                <a:schemeClr val="dk1"/>
              </a:buClr>
              <a:buSzPts val="1400"/>
              <a:buChar char="■"/>
              <a:defRPr/>
            </a:lvl3pPr>
            <a:lvl4pPr indent="-317500" lvl="3" marL="1828800" rtl="0" algn="l">
              <a:lnSpc>
                <a:spcPct val="120000"/>
              </a:lnSpc>
              <a:spcBef>
                <a:spcPts val="1400"/>
              </a:spcBef>
              <a:spcAft>
                <a:spcPts val="0"/>
              </a:spcAft>
              <a:buClr>
                <a:schemeClr val="dk1"/>
              </a:buClr>
              <a:buSzPts val="1400"/>
              <a:buChar char="●"/>
              <a:defRPr/>
            </a:lvl4pPr>
            <a:lvl5pPr indent="-317500" lvl="4" marL="2286000" rtl="0" algn="l">
              <a:lnSpc>
                <a:spcPct val="120000"/>
              </a:lnSpc>
              <a:spcBef>
                <a:spcPts val="1400"/>
              </a:spcBef>
              <a:spcAft>
                <a:spcPts val="0"/>
              </a:spcAft>
              <a:buClr>
                <a:schemeClr val="dk1"/>
              </a:buClr>
              <a:buSzPts val="1400"/>
              <a:buChar char="○"/>
              <a:defRPr/>
            </a:lvl5pPr>
            <a:lvl6pPr indent="-317500" lvl="5" marL="2743200" rtl="0" algn="l">
              <a:lnSpc>
                <a:spcPct val="90000"/>
              </a:lnSpc>
              <a:spcBef>
                <a:spcPts val="14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276" name="Google Shape;276;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77" name="Google Shape;277;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78" name="Google Shape;278;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descr="Chat" id="279" name="Google Shape;279;p13"/>
          <p:cNvPicPr preferRelativeResize="0"/>
          <p:nvPr/>
        </p:nvPicPr>
        <p:blipFill rotWithShape="1">
          <a:blip r:embed="rId2">
            <a:alphaModFix/>
          </a:blip>
          <a:srcRect b="0" l="0" r="0" t="0"/>
          <a:stretch/>
        </p:blipFill>
        <p:spPr>
          <a:xfrm>
            <a:off x="41097" y="172825"/>
            <a:ext cx="1175106" cy="1175106"/>
          </a:xfrm>
          <a:prstGeom prst="rect">
            <a:avLst/>
          </a:prstGeom>
          <a:noFill/>
          <a:ln>
            <a:noFill/>
          </a:ln>
        </p:spPr>
      </p:pic>
      <p:pic>
        <p:nvPicPr>
          <p:cNvPr descr="Chat" id="280" name="Google Shape;280;p13"/>
          <p:cNvPicPr preferRelativeResize="0"/>
          <p:nvPr/>
        </p:nvPicPr>
        <p:blipFill rotWithShape="1">
          <a:blip r:embed="rId2">
            <a:alphaModFix amt="20000"/>
          </a:blip>
          <a:srcRect b="0" l="0" r="0" t="0"/>
          <a:stretch/>
        </p:blipFill>
        <p:spPr>
          <a:xfrm>
            <a:off x="5065041" y="962147"/>
            <a:ext cx="4078959" cy="407895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81" name="Shape 281"/>
        <p:cNvGrpSpPr/>
        <p:nvPr/>
      </p:nvGrpSpPr>
      <p:grpSpPr>
        <a:xfrm>
          <a:off x="0" y="0"/>
          <a:ext cx="0" cy="0"/>
          <a:chOff x="0" y="0"/>
          <a:chExt cx="0" cy="0"/>
        </a:xfrm>
      </p:grpSpPr>
      <p:sp>
        <p:nvSpPr>
          <p:cNvPr id="282" name="Google Shape;282;p14"/>
          <p:cNvSpPr txBox="1"/>
          <p:nvPr>
            <p:ph type="title"/>
          </p:nvPr>
        </p:nvSpPr>
        <p:spPr>
          <a:xfrm>
            <a:off x="1216203" y="273844"/>
            <a:ext cx="72993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3" name="Google Shape;283;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0"/>
              </a:spcBef>
              <a:spcAft>
                <a:spcPts val="0"/>
              </a:spcAft>
              <a:buClr>
                <a:schemeClr val="dk1"/>
              </a:buClr>
              <a:buSzPts val="1400"/>
              <a:buChar char="●"/>
              <a:defRPr/>
            </a:lvl1pPr>
            <a:lvl2pPr indent="-317500" lvl="1" marL="914400" rtl="0" algn="l">
              <a:lnSpc>
                <a:spcPct val="120000"/>
              </a:lnSpc>
              <a:spcBef>
                <a:spcPts val="1400"/>
              </a:spcBef>
              <a:spcAft>
                <a:spcPts val="0"/>
              </a:spcAft>
              <a:buClr>
                <a:schemeClr val="dk1"/>
              </a:buClr>
              <a:buSzPts val="1400"/>
              <a:buChar char="○"/>
              <a:defRPr/>
            </a:lvl2pPr>
            <a:lvl3pPr indent="-317500" lvl="2" marL="1371600" rtl="0" algn="l">
              <a:lnSpc>
                <a:spcPct val="120000"/>
              </a:lnSpc>
              <a:spcBef>
                <a:spcPts val="1400"/>
              </a:spcBef>
              <a:spcAft>
                <a:spcPts val="0"/>
              </a:spcAft>
              <a:buClr>
                <a:schemeClr val="dk1"/>
              </a:buClr>
              <a:buSzPts val="1400"/>
              <a:buChar char="■"/>
              <a:defRPr/>
            </a:lvl3pPr>
            <a:lvl4pPr indent="-317500" lvl="3" marL="1828800" rtl="0" algn="l">
              <a:lnSpc>
                <a:spcPct val="120000"/>
              </a:lnSpc>
              <a:spcBef>
                <a:spcPts val="1400"/>
              </a:spcBef>
              <a:spcAft>
                <a:spcPts val="0"/>
              </a:spcAft>
              <a:buClr>
                <a:schemeClr val="dk1"/>
              </a:buClr>
              <a:buSzPts val="1400"/>
              <a:buChar char="●"/>
              <a:defRPr/>
            </a:lvl4pPr>
            <a:lvl5pPr indent="-317500" lvl="4" marL="2286000" rtl="0" algn="l">
              <a:lnSpc>
                <a:spcPct val="120000"/>
              </a:lnSpc>
              <a:spcBef>
                <a:spcPts val="1400"/>
              </a:spcBef>
              <a:spcAft>
                <a:spcPts val="0"/>
              </a:spcAft>
              <a:buClr>
                <a:schemeClr val="dk1"/>
              </a:buClr>
              <a:buSzPts val="1400"/>
              <a:buChar char="○"/>
              <a:defRPr/>
            </a:lvl5pPr>
            <a:lvl6pPr indent="-317500" lvl="5" marL="2743200" rtl="0" algn="l">
              <a:lnSpc>
                <a:spcPct val="90000"/>
              </a:lnSpc>
              <a:spcBef>
                <a:spcPts val="14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284" name="Google Shape;284;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85" name="Google Shape;285;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86" name="Google Shape;286;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descr="Blackboard" id="287" name="Google Shape;287;p14"/>
          <p:cNvPicPr preferRelativeResize="0"/>
          <p:nvPr/>
        </p:nvPicPr>
        <p:blipFill rotWithShape="1">
          <a:blip r:embed="rId2">
            <a:alphaModFix/>
          </a:blip>
          <a:srcRect b="0" l="0" r="0" t="0"/>
          <a:stretch/>
        </p:blipFill>
        <p:spPr>
          <a:xfrm>
            <a:off x="34730" y="180193"/>
            <a:ext cx="1181473" cy="1181473"/>
          </a:xfrm>
          <a:prstGeom prst="rect">
            <a:avLst/>
          </a:prstGeom>
          <a:noFill/>
          <a:ln>
            <a:noFill/>
          </a:ln>
        </p:spPr>
      </p:pic>
      <p:pic>
        <p:nvPicPr>
          <p:cNvPr descr="Blackboard" id="288" name="Google Shape;288;p14"/>
          <p:cNvPicPr preferRelativeResize="0"/>
          <p:nvPr/>
        </p:nvPicPr>
        <p:blipFill rotWithShape="1">
          <a:blip r:embed="rId2">
            <a:alphaModFix amt="20000"/>
          </a:blip>
          <a:srcRect b="0" l="0" r="0" t="0"/>
          <a:stretch/>
        </p:blipFill>
        <p:spPr>
          <a:xfrm>
            <a:off x="4865776" y="896326"/>
            <a:ext cx="4144781" cy="414478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289" name="Shape 289"/>
        <p:cNvGrpSpPr/>
        <p:nvPr/>
      </p:nvGrpSpPr>
      <p:grpSpPr>
        <a:xfrm>
          <a:off x="0" y="0"/>
          <a:ext cx="0" cy="0"/>
          <a:chOff x="0" y="0"/>
          <a:chExt cx="0" cy="0"/>
        </a:xfrm>
      </p:grpSpPr>
      <p:sp>
        <p:nvSpPr>
          <p:cNvPr id="290" name="Google Shape;290;p15"/>
          <p:cNvSpPr txBox="1"/>
          <p:nvPr>
            <p:ph type="title"/>
          </p:nvPr>
        </p:nvSpPr>
        <p:spPr>
          <a:xfrm>
            <a:off x="1216203" y="273844"/>
            <a:ext cx="72993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1" name="Google Shape;291;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0"/>
              </a:spcBef>
              <a:spcAft>
                <a:spcPts val="0"/>
              </a:spcAft>
              <a:buClr>
                <a:schemeClr val="dk1"/>
              </a:buClr>
              <a:buSzPts val="1400"/>
              <a:buChar char="●"/>
              <a:defRPr/>
            </a:lvl1pPr>
            <a:lvl2pPr indent="-317500" lvl="1" marL="914400" rtl="0" algn="l">
              <a:lnSpc>
                <a:spcPct val="120000"/>
              </a:lnSpc>
              <a:spcBef>
                <a:spcPts val="1400"/>
              </a:spcBef>
              <a:spcAft>
                <a:spcPts val="0"/>
              </a:spcAft>
              <a:buClr>
                <a:schemeClr val="dk1"/>
              </a:buClr>
              <a:buSzPts val="1400"/>
              <a:buChar char="○"/>
              <a:defRPr/>
            </a:lvl2pPr>
            <a:lvl3pPr indent="-317500" lvl="2" marL="1371600" rtl="0" algn="l">
              <a:lnSpc>
                <a:spcPct val="120000"/>
              </a:lnSpc>
              <a:spcBef>
                <a:spcPts val="1400"/>
              </a:spcBef>
              <a:spcAft>
                <a:spcPts val="0"/>
              </a:spcAft>
              <a:buClr>
                <a:schemeClr val="dk1"/>
              </a:buClr>
              <a:buSzPts val="1400"/>
              <a:buChar char="■"/>
              <a:defRPr/>
            </a:lvl3pPr>
            <a:lvl4pPr indent="-317500" lvl="3" marL="1828800" rtl="0" algn="l">
              <a:lnSpc>
                <a:spcPct val="120000"/>
              </a:lnSpc>
              <a:spcBef>
                <a:spcPts val="1400"/>
              </a:spcBef>
              <a:spcAft>
                <a:spcPts val="0"/>
              </a:spcAft>
              <a:buClr>
                <a:schemeClr val="dk1"/>
              </a:buClr>
              <a:buSzPts val="1400"/>
              <a:buChar char="●"/>
              <a:defRPr/>
            </a:lvl4pPr>
            <a:lvl5pPr indent="-317500" lvl="4" marL="2286000" rtl="0" algn="l">
              <a:lnSpc>
                <a:spcPct val="120000"/>
              </a:lnSpc>
              <a:spcBef>
                <a:spcPts val="1400"/>
              </a:spcBef>
              <a:spcAft>
                <a:spcPts val="0"/>
              </a:spcAft>
              <a:buClr>
                <a:schemeClr val="dk1"/>
              </a:buClr>
              <a:buSzPts val="1400"/>
              <a:buChar char="○"/>
              <a:defRPr/>
            </a:lvl5pPr>
            <a:lvl6pPr indent="-317500" lvl="5" marL="2743200" rtl="0" algn="l">
              <a:lnSpc>
                <a:spcPct val="90000"/>
              </a:lnSpc>
              <a:spcBef>
                <a:spcPts val="14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292" name="Google Shape;292;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93" name="Google Shape;293;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94" name="Google Shape;294;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descr="Books on Shelf" id="295" name="Google Shape;295;p15"/>
          <p:cNvPicPr preferRelativeResize="0"/>
          <p:nvPr/>
        </p:nvPicPr>
        <p:blipFill rotWithShape="1">
          <a:blip r:embed="rId2">
            <a:alphaModFix/>
          </a:blip>
          <a:srcRect b="0" l="0" r="0" t="0"/>
          <a:stretch/>
        </p:blipFill>
        <p:spPr>
          <a:xfrm>
            <a:off x="104897" y="215276"/>
            <a:ext cx="1111306" cy="1111306"/>
          </a:xfrm>
          <a:prstGeom prst="rect">
            <a:avLst/>
          </a:prstGeom>
          <a:noFill/>
          <a:ln>
            <a:noFill/>
          </a:ln>
        </p:spPr>
      </p:pic>
      <p:pic>
        <p:nvPicPr>
          <p:cNvPr descr="Books on Shelf" id="296" name="Google Shape;296;p15"/>
          <p:cNvPicPr preferRelativeResize="0"/>
          <p:nvPr/>
        </p:nvPicPr>
        <p:blipFill rotWithShape="1">
          <a:blip r:embed="rId2">
            <a:alphaModFix amt="20000"/>
          </a:blip>
          <a:srcRect b="0" l="0" r="0" t="0"/>
          <a:stretch/>
        </p:blipFill>
        <p:spPr>
          <a:xfrm>
            <a:off x="5348449" y="1108633"/>
            <a:ext cx="3795551" cy="379555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297" name="Shape 297"/>
        <p:cNvGrpSpPr/>
        <p:nvPr/>
      </p:nvGrpSpPr>
      <p:grpSpPr>
        <a:xfrm>
          <a:off x="0" y="0"/>
          <a:ext cx="0" cy="0"/>
          <a:chOff x="0" y="0"/>
          <a:chExt cx="0" cy="0"/>
        </a:xfrm>
      </p:grpSpPr>
      <p:sp>
        <p:nvSpPr>
          <p:cNvPr id="298" name="Google Shape;298;p16"/>
          <p:cNvSpPr txBox="1"/>
          <p:nvPr>
            <p:ph type="title"/>
          </p:nvPr>
        </p:nvSpPr>
        <p:spPr>
          <a:xfrm>
            <a:off x="1216203" y="273844"/>
            <a:ext cx="72993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99" name="Google Shape;299;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0"/>
              </a:spcBef>
              <a:spcAft>
                <a:spcPts val="0"/>
              </a:spcAft>
              <a:buClr>
                <a:schemeClr val="dk1"/>
              </a:buClr>
              <a:buSzPts val="1400"/>
              <a:buChar char="●"/>
              <a:defRPr/>
            </a:lvl1pPr>
            <a:lvl2pPr indent="-317500" lvl="1" marL="914400" rtl="0" algn="l">
              <a:lnSpc>
                <a:spcPct val="120000"/>
              </a:lnSpc>
              <a:spcBef>
                <a:spcPts val="1400"/>
              </a:spcBef>
              <a:spcAft>
                <a:spcPts val="0"/>
              </a:spcAft>
              <a:buClr>
                <a:schemeClr val="dk1"/>
              </a:buClr>
              <a:buSzPts val="1400"/>
              <a:buChar char="○"/>
              <a:defRPr/>
            </a:lvl2pPr>
            <a:lvl3pPr indent="-317500" lvl="2" marL="1371600" rtl="0" algn="l">
              <a:lnSpc>
                <a:spcPct val="120000"/>
              </a:lnSpc>
              <a:spcBef>
                <a:spcPts val="1400"/>
              </a:spcBef>
              <a:spcAft>
                <a:spcPts val="0"/>
              </a:spcAft>
              <a:buClr>
                <a:schemeClr val="dk1"/>
              </a:buClr>
              <a:buSzPts val="1400"/>
              <a:buChar char="■"/>
              <a:defRPr/>
            </a:lvl3pPr>
            <a:lvl4pPr indent="-317500" lvl="3" marL="1828800" rtl="0" algn="l">
              <a:lnSpc>
                <a:spcPct val="120000"/>
              </a:lnSpc>
              <a:spcBef>
                <a:spcPts val="1400"/>
              </a:spcBef>
              <a:spcAft>
                <a:spcPts val="0"/>
              </a:spcAft>
              <a:buClr>
                <a:schemeClr val="dk1"/>
              </a:buClr>
              <a:buSzPts val="1400"/>
              <a:buChar char="●"/>
              <a:defRPr/>
            </a:lvl4pPr>
            <a:lvl5pPr indent="-317500" lvl="4" marL="2286000" rtl="0" algn="l">
              <a:lnSpc>
                <a:spcPct val="120000"/>
              </a:lnSpc>
              <a:spcBef>
                <a:spcPts val="1400"/>
              </a:spcBef>
              <a:spcAft>
                <a:spcPts val="0"/>
              </a:spcAft>
              <a:buClr>
                <a:schemeClr val="dk1"/>
              </a:buClr>
              <a:buSzPts val="1400"/>
              <a:buChar char="○"/>
              <a:defRPr/>
            </a:lvl5pPr>
            <a:lvl6pPr indent="-317500" lvl="5" marL="2743200" rtl="0" algn="l">
              <a:lnSpc>
                <a:spcPct val="90000"/>
              </a:lnSpc>
              <a:spcBef>
                <a:spcPts val="14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300" name="Google Shape;300;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301" name="Google Shape;301;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302" name="Google Shape;302;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descr="Chat" id="303" name="Google Shape;303;p16"/>
          <p:cNvPicPr preferRelativeResize="0"/>
          <p:nvPr/>
        </p:nvPicPr>
        <p:blipFill rotWithShape="1">
          <a:blip r:embed="rId2">
            <a:alphaModFix/>
          </a:blip>
          <a:srcRect b="0" l="0" r="0" t="0"/>
          <a:stretch/>
        </p:blipFill>
        <p:spPr>
          <a:xfrm>
            <a:off x="41097" y="172825"/>
            <a:ext cx="1175106" cy="1175106"/>
          </a:xfrm>
          <a:prstGeom prst="rect">
            <a:avLst/>
          </a:prstGeom>
          <a:noFill/>
          <a:ln>
            <a:noFill/>
          </a:ln>
        </p:spPr>
      </p:pic>
      <p:pic>
        <p:nvPicPr>
          <p:cNvPr descr="Chat" id="304" name="Google Shape;304;p16"/>
          <p:cNvPicPr preferRelativeResize="0"/>
          <p:nvPr/>
        </p:nvPicPr>
        <p:blipFill rotWithShape="1">
          <a:blip r:embed="rId2">
            <a:alphaModFix amt="20000"/>
          </a:blip>
          <a:srcRect b="0" l="0" r="0" t="0"/>
          <a:stretch/>
        </p:blipFill>
        <p:spPr>
          <a:xfrm>
            <a:off x="5065041" y="962147"/>
            <a:ext cx="4078959" cy="407895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05" name="Shape 305"/>
        <p:cNvGrpSpPr/>
        <p:nvPr/>
      </p:nvGrpSpPr>
      <p:grpSpPr>
        <a:xfrm>
          <a:off x="0" y="0"/>
          <a:ext cx="0" cy="0"/>
          <a:chOff x="0" y="0"/>
          <a:chExt cx="0" cy="0"/>
        </a:xfrm>
      </p:grpSpPr>
      <p:sp>
        <p:nvSpPr>
          <p:cNvPr id="306" name="Google Shape;306;p17"/>
          <p:cNvSpPr txBox="1"/>
          <p:nvPr>
            <p:ph type="title"/>
          </p:nvPr>
        </p:nvSpPr>
        <p:spPr>
          <a:xfrm>
            <a:off x="1216203" y="273844"/>
            <a:ext cx="72993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7" name="Google Shape;307;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0"/>
              </a:spcBef>
              <a:spcAft>
                <a:spcPts val="0"/>
              </a:spcAft>
              <a:buClr>
                <a:schemeClr val="dk1"/>
              </a:buClr>
              <a:buSzPts val="1400"/>
              <a:buChar char="●"/>
              <a:defRPr/>
            </a:lvl1pPr>
            <a:lvl2pPr indent="-317500" lvl="1" marL="914400" rtl="0" algn="l">
              <a:lnSpc>
                <a:spcPct val="120000"/>
              </a:lnSpc>
              <a:spcBef>
                <a:spcPts val="1400"/>
              </a:spcBef>
              <a:spcAft>
                <a:spcPts val="0"/>
              </a:spcAft>
              <a:buClr>
                <a:schemeClr val="dk1"/>
              </a:buClr>
              <a:buSzPts val="1400"/>
              <a:buChar char="○"/>
              <a:defRPr/>
            </a:lvl2pPr>
            <a:lvl3pPr indent="-317500" lvl="2" marL="1371600" rtl="0" algn="l">
              <a:lnSpc>
                <a:spcPct val="120000"/>
              </a:lnSpc>
              <a:spcBef>
                <a:spcPts val="1400"/>
              </a:spcBef>
              <a:spcAft>
                <a:spcPts val="0"/>
              </a:spcAft>
              <a:buClr>
                <a:schemeClr val="dk1"/>
              </a:buClr>
              <a:buSzPts val="1400"/>
              <a:buChar char="■"/>
              <a:defRPr/>
            </a:lvl3pPr>
            <a:lvl4pPr indent="-317500" lvl="3" marL="1828800" rtl="0" algn="l">
              <a:lnSpc>
                <a:spcPct val="120000"/>
              </a:lnSpc>
              <a:spcBef>
                <a:spcPts val="1400"/>
              </a:spcBef>
              <a:spcAft>
                <a:spcPts val="0"/>
              </a:spcAft>
              <a:buClr>
                <a:schemeClr val="dk1"/>
              </a:buClr>
              <a:buSzPts val="1400"/>
              <a:buChar char="●"/>
              <a:defRPr/>
            </a:lvl4pPr>
            <a:lvl5pPr indent="-317500" lvl="4" marL="2286000" rtl="0" algn="l">
              <a:lnSpc>
                <a:spcPct val="120000"/>
              </a:lnSpc>
              <a:spcBef>
                <a:spcPts val="1400"/>
              </a:spcBef>
              <a:spcAft>
                <a:spcPts val="0"/>
              </a:spcAft>
              <a:buClr>
                <a:schemeClr val="dk1"/>
              </a:buClr>
              <a:buSzPts val="1400"/>
              <a:buChar char="○"/>
              <a:defRPr/>
            </a:lvl5pPr>
            <a:lvl6pPr indent="-317500" lvl="5" marL="2743200" rtl="0" algn="l">
              <a:lnSpc>
                <a:spcPct val="90000"/>
              </a:lnSpc>
              <a:spcBef>
                <a:spcPts val="14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308" name="Google Shape;308;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309" name="Google Shape;309;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310" name="Google Shape;310;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descr="Open Book" id="311" name="Google Shape;311;p17"/>
          <p:cNvPicPr preferRelativeResize="0"/>
          <p:nvPr/>
        </p:nvPicPr>
        <p:blipFill rotWithShape="1">
          <a:blip r:embed="rId2">
            <a:alphaModFix/>
          </a:blip>
          <a:srcRect b="0" l="0" r="0" t="0"/>
          <a:stretch/>
        </p:blipFill>
        <p:spPr>
          <a:xfrm>
            <a:off x="90047" y="224743"/>
            <a:ext cx="1077205" cy="1077205"/>
          </a:xfrm>
          <a:prstGeom prst="rect">
            <a:avLst/>
          </a:prstGeom>
          <a:noFill/>
          <a:ln>
            <a:noFill/>
          </a:ln>
        </p:spPr>
      </p:pic>
      <p:pic>
        <p:nvPicPr>
          <p:cNvPr descr="Open Book" id="312" name="Google Shape;312;p17"/>
          <p:cNvPicPr preferRelativeResize="0"/>
          <p:nvPr/>
        </p:nvPicPr>
        <p:blipFill rotWithShape="1">
          <a:blip r:embed="rId2">
            <a:alphaModFix amt="20000"/>
          </a:blip>
          <a:srcRect b="0" l="0" r="0" t="0"/>
          <a:stretch/>
        </p:blipFill>
        <p:spPr>
          <a:xfrm>
            <a:off x="5433502" y="1369219"/>
            <a:ext cx="3424748" cy="34247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2.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3.jpg"/><Relationship Id="rId4" Type="http://schemas.openxmlformats.org/officeDocument/2006/relationships/image" Target="../media/image1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26.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16.png"/><Relationship Id="rId4" Type="http://schemas.openxmlformats.org/officeDocument/2006/relationships/image" Target="../media/image24.png"/><Relationship Id="rId5"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 Id="rId3" Type="http://schemas.openxmlformats.org/officeDocument/2006/relationships/image" Target="../media/image2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1.xml"/><Relationship Id="rId3"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2.xml"/><Relationship Id="rId3"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3.xml"/><Relationship Id="rId3"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5.xml"/><Relationship Id="rId3"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6.xml"/><Relationship Id="rId3" Type="http://schemas.openxmlformats.org/officeDocument/2006/relationships/image" Target="../media/image2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7.xml"/><Relationship Id="rId3"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8"/>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Data Collection Techniques</a:t>
            </a:r>
            <a:endParaRPr/>
          </a:p>
        </p:txBody>
      </p:sp>
      <p:sp>
        <p:nvSpPr>
          <p:cNvPr id="318" name="Google Shape;318;p18"/>
          <p:cNvSpPr txBox="1"/>
          <p:nvPr>
            <p:ph idx="1" type="subTitle"/>
          </p:nvPr>
        </p:nvSpPr>
        <p:spPr>
          <a:xfrm>
            <a:off x="2962800" y="3712775"/>
            <a:ext cx="3756900" cy="792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Dr. Kyaw Thu Swe</a:t>
            </a:r>
            <a:endParaRPr/>
          </a:p>
          <a:p>
            <a:pPr indent="0" lvl="0" marL="0" rtl="0" algn="l">
              <a:spcBef>
                <a:spcPts val="0"/>
              </a:spcBef>
              <a:spcAft>
                <a:spcPts val="0"/>
              </a:spcAft>
              <a:buNone/>
            </a:pPr>
            <a:r>
              <a:rPr lang="en"/>
              <a:t>M&amp;E Manager </a:t>
            </a:r>
            <a:endParaRPr/>
          </a:p>
          <a:p>
            <a:pPr indent="0" lvl="0" marL="0" rtl="0" algn="l">
              <a:spcBef>
                <a:spcPts val="0"/>
              </a:spcBef>
              <a:spcAft>
                <a:spcPts val="0"/>
              </a:spcAft>
              <a:buNone/>
            </a:pPr>
            <a:r>
              <a:rPr lang="en"/>
              <a:t>EHSSG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7"/>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17857"/>
              <a:buFont typeface="Arial"/>
              <a:buNone/>
            </a:pPr>
            <a:r>
              <a:rPr lang="en"/>
              <a:t>Data Collection Tools ကို ဖန်တည်းရာတွင်</a:t>
            </a:r>
            <a:endParaRPr/>
          </a:p>
        </p:txBody>
      </p:sp>
      <p:sp>
        <p:nvSpPr>
          <p:cNvPr id="373" name="Google Shape;373;p27"/>
          <p:cNvSpPr txBox="1"/>
          <p:nvPr>
            <p:ph idx="1" type="body"/>
          </p:nvPr>
        </p:nvSpPr>
        <p:spPr>
          <a:xfrm>
            <a:off x="628650" y="1369218"/>
            <a:ext cx="7886700" cy="3774300"/>
          </a:xfrm>
          <a:prstGeom prst="rect">
            <a:avLst/>
          </a:prstGeom>
          <a:noFill/>
          <a:ln>
            <a:noFill/>
          </a:ln>
        </p:spPr>
        <p:txBody>
          <a:bodyPr anchorCtr="0" anchor="t" bIns="34275" lIns="68575" spcFirstLastPara="1" rIns="68575" wrap="square" tIns="34275">
            <a:normAutofit lnSpcReduction="20000"/>
          </a:bodyPr>
          <a:lstStyle/>
          <a:p>
            <a:pPr indent="-171450" lvl="0" marL="177800" rtl="0" algn="l">
              <a:lnSpc>
                <a:spcPct val="120000"/>
              </a:lnSpc>
              <a:spcBef>
                <a:spcPts val="0"/>
              </a:spcBef>
              <a:spcAft>
                <a:spcPts val="0"/>
              </a:spcAft>
              <a:buClr>
                <a:schemeClr val="dk1"/>
              </a:buClr>
              <a:buSzPts val="2700"/>
              <a:buChar char="●"/>
            </a:pPr>
            <a:r>
              <a:rPr lang="en" sz="2700"/>
              <a:t>အဆင့် (၃)</a:t>
            </a:r>
            <a:endParaRPr/>
          </a:p>
          <a:p>
            <a:pPr indent="-171450" lvl="0" marL="177800" rtl="0" algn="l">
              <a:lnSpc>
                <a:spcPct val="120000"/>
              </a:lnSpc>
              <a:spcBef>
                <a:spcPts val="1400"/>
              </a:spcBef>
              <a:spcAft>
                <a:spcPts val="0"/>
              </a:spcAft>
              <a:buClr>
                <a:schemeClr val="dk1"/>
              </a:buClr>
              <a:buSzPts val="2700"/>
              <a:buChar char="●"/>
            </a:pPr>
            <a:r>
              <a:rPr lang="en" sz="2700"/>
              <a:t>နိဂုံး</a:t>
            </a:r>
            <a:endParaRPr sz="2700"/>
          </a:p>
          <a:p>
            <a:pPr indent="-196850" lvl="1" marL="520700" rtl="0" algn="l">
              <a:lnSpc>
                <a:spcPct val="120000"/>
              </a:lnSpc>
              <a:spcBef>
                <a:spcPts val="1400"/>
              </a:spcBef>
              <a:spcAft>
                <a:spcPts val="0"/>
              </a:spcAft>
              <a:buClr>
                <a:schemeClr val="dk1"/>
              </a:buClr>
              <a:buSzPts val="2100"/>
              <a:buChar char="○"/>
            </a:pPr>
            <a:r>
              <a:rPr lang="en" sz="1400"/>
              <a:t>ဖြေဆိုသူကို ကျေးဇူးတင်ခြင်းဖြင့် အဆုံးသတ်ပါ</a:t>
            </a:r>
            <a:endParaRPr sz="1400"/>
          </a:p>
          <a:p>
            <a:pPr indent="-196850" lvl="1" marL="520700" rtl="0" algn="l">
              <a:lnSpc>
                <a:spcPct val="120000"/>
              </a:lnSpc>
              <a:spcBef>
                <a:spcPts val="1400"/>
              </a:spcBef>
              <a:spcAft>
                <a:spcPts val="0"/>
              </a:spcAft>
              <a:buClr>
                <a:schemeClr val="dk1"/>
              </a:buClr>
              <a:buSzPts val="2100"/>
              <a:buChar char="○"/>
            </a:pPr>
            <a:r>
              <a:rPr lang="en" sz="1400"/>
              <a:t>ဖြေဆိုသူက ကိုယ့်ကို ပြန်မေးခွင့် ပေးပါ</a:t>
            </a:r>
            <a:endParaRPr sz="1400"/>
          </a:p>
          <a:p>
            <a:pPr indent="-196850" lvl="1" marL="520700" rtl="0" algn="l">
              <a:lnSpc>
                <a:spcPct val="120000"/>
              </a:lnSpc>
              <a:spcBef>
                <a:spcPts val="1400"/>
              </a:spcBef>
              <a:spcAft>
                <a:spcPts val="0"/>
              </a:spcAft>
              <a:buClr>
                <a:schemeClr val="dk1"/>
              </a:buClr>
              <a:buSzPts val="2100"/>
              <a:buChar char="○"/>
            </a:pPr>
            <a:r>
              <a:rPr lang="en" sz="1400"/>
              <a:t>Feedback ပေးခွင့် ပေးပါ</a:t>
            </a:r>
            <a:endParaRPr sz="1400"/>
          </a:p>
          <a:p>
            <a:pPr indent="-196850" lvl="1" marL="520700" rtl="0" algn="l">
              <a:lnSpc>
                <a:spcPct val="120000"/>
              </a:lnSpc>
              <a:spcBef>
                <a:spcPts val="1400"/>
              </a:spcBef>
              <a:spcAft>
                <a:spcPts val="0"/>
              </a:spcAft>
              <a:buClr>
                <a:schemeClr val="dk1"/>
              </a:buClr>
              <a:buSzPts val="2100"/>
              <a:buChar char="○"/>
            </a:pPr>
            <a:r>
              <a:rPr lang="en" sz="1400"/>
              <a:t>အခု ကောက်ခံထားတဲ့ သတင်းအချက်အလက်တွေကို ဘယ်လိုသုံးမယ်၊ ရလဒ်တွေကို ဘယ်တော့ သိရနိုင်တယ်၊ စသည်တို့ကို ရှင်းပြပါ။</a:t>
            </a:r>
            <a:endParaRPr sz="1400"/>
          </a:p>
          <a:p>
            <a:pPr indent="-63500" lvl="1" marL="520700" rtl="0" algn="l">
              <a:lnSpc>
                <a:spcPct val="120000"/>
              </a:lnSpc>
              <a:spcBef>
                <a:spcPts val="1400"/>
              </a:spcBef>
              <a:spcAft>
                <a:spcPts val="0"/>
              </a:spcAft>
              <a:buClr>
                <a:schemeClr val="dk1"/>
              </a:buClr>
              <a:buSzPts val="1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8"/>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17857"/>
              <a:buFont typeface="Arial"/>
              <a:buNone/>
            </a:pPr>
            <a:r>
              <a:rPr lang="en"/>
              <a:t>Quantitative Tool ကို ဖန်တီးရာတွင်</a:t>
            </a:r>
            <a:endParaRPr/>
          </a:p>
        </p:txBody>
      </p:sp>
      <p:sp>
        <p:nvSpPr>
          <p:cNvPr id="379" name="Google Shape;379;p28"/>
          <p:cNvSpPr txBox="1"/>
          <p:nvPr>
            <p:ph idx="1" type="body"/>
          </p:nvPr>
        </p:nvSpPr>
        <p:spPr>
          <a:xfrm>
            <a:off x="628650" y="1369218"/>
            <a:ext cx="7886700" cy="3774300"/>
          </a:xfrm>
          <a:prstGeom prst="rect">
            <a:avLst/>
          </a:prstGeom>
          <a:noFill/>
          <a:ln>
            <a:noFill/>
          </a:ln>
        </p:spPr>
        <p:txBody>
          <a:bodyPr anchorCtr="0" anchor="t" bIns="34275" lIns="68575" spcFirstLastPara="1" rIns="68575" wrap="square" tIns="34275">
            <a:normAutofit lnSpcReduction="20000"/>
          </a:bodyPr>
          <a:lstStyle/>
          <a:p>
            <a:pPr indent="-184150" lvl="0" marL="177800" rtl="0" algn="l">
              <a:lnSpc>
                <a:spcPct val="120000"/>
              </a:lnSpc>
              <a:spcBef>
                <a:spcPts val="0"/>
              </a:spcBef>
              <a:spcAft>
                <a:spcPts val="0"/>
              </a:spcAft>
              <a:buClr>
                <a:schemeClr val="dk1"/>
              </a:buClr>
              <a:buSzPts val="2100"/>
              <a:buChar char="●"/>
            </a:pPr>
            <a:r>
              <a:rPr lang="en"/>
              <a:t>ဖြစ်နိုင်သဘော တစ်ခါတည်း၊ တစ်မျိုးတည်း နဲ့ လိုတဲ့ သတင်းအချက် အလက်တွေ ရယူဖို့ ကြိုးစားပါ</a:t>
            </a:r>
            <a:endParaRPr/>
          </a:p>
          <a:p>
            <a:pPr indent="-184150" lvl="0" marL="177800" rtl="0" algn="l">
              <a:lnSpc>
                <a:spcPct val="120000"/>
              </a:lnSpc>
              <a:spcBef>
                <a:spcPts val="1400"/>
              </a:spcBef>
              <a:spcAft>
                <a:spcPts val="0"/>
              </a:spcAft>
              <a:buClr>
                <a:schemeClr val="dk1"/>
              </a:buClr>
              <a:buSzPts val="2100"/>
              <a:buChar char="●"/>
            </a:pPr>
            <a:r>
              <a:rPr lang="en"/>
              <a:t>လူတိုင်းကို တစ်ပုံစံတည်း “၏−သည်” မရွေး မေးပါ</a:t>
            </a:r>
            <a:endParaRPr/>
          </a:p>
          <a:p>
            <a:pPr indent="-184150" lvl="0" marL="177800" rtl="0" algn="l">
              <a:lnSpc>
                <a:spcPct val="120000"/>
              </a:lnSpc>
              <a:spcBef>
                <a:spcPts val="1400"/>
              </a:spcBef>
              <a:spcAft>
                <a:spcPts val="0"/>
              </a:spcAft>
              <a:buClr>
                <a:schemeClr val="dk1"/>
              </a:buClr>
              <a:buSzPts val="2100"/>
              <a:buChar char="●"/>
            </a:pPr>
            <a:r>
              <a:rPr lang="en"/>
              <a:t>အပိတ် မေးခွန်းများကိုသာ မေးပါ (နောက် slide တွင် ဥပမာများ ကြည့်ပါ)</a:t>
            </a:r>
            <a:endParaRPr/>
          </a:p>
          <a:p>
            <a:pPr indent="-184150" lvl="0" marL="177800" rtl="0" algn="l">
              <a:lnSpc>
                <a:spcPct val="120000"/>
              </a:lnSpc>
              <a:spcBef>
                <a:spcPts val="1400"/>
              </a:spcBef>
              <a:spcAft>
                <a:spcPts val="0"/>
              </a:spcAft>
              <a:buClr>
                <a:schemeClr val="dk1"/>
              </a:buClr>
              <a:buSzPts val="2100"/>
              <a:buChar char="●"/>
            </a:pPr>
            <a:r>
              <a:rPr lang="en"/>
              <a:t>မေးရန် မလိုသော မေးခွန်းများအတွက် “skip logic” ထည့်ထားပါ</a:t>
            </a:r>
            <a:endParaRPr/>
          </a:p>
          <a:p>
            <a:pPr indent="-184150" lvl="0" marL="177800" rtl="0" algn="l">
              <a:lnSpc>
                <a:spcPct val="120000"/>
              </a:lnSpc>
              <a:spcBef>
                <a:spcPts val="1400"/>
              </a:spcBef>
              <a:spcAft>
                <a:spcPts val="0"/>
              </a:spcAft>
              <a:buClr>
                <a:schemeClr val="dk1"/>
              </a:buClr>
              <a:buSzPts val="2100"/>
              <a:buChar char="●"/>
            </a:pPr>
            <a:r>
              <a:rPr lang="en"/>
              <a:t>“I don’t know” အဖြေကို ထည့်ထားပါ</a:t>
            </a:r>
            <a:endParaRPr/>
          </a:p>
          <a:p>
            <a:pPr indent="-184150" lvl="0" marL="177800" rtl="0" algn="l">
              <a:lnSpc>
                <a:spcPct val="120000"/>
              </a:lnSpc>
              <a:spcBef>
                <a:spcPts val="1400"/>
              </a:spcBef>
              <a:spcAft>
                <a:spcPts val="0"/>
              </a:spcAft>
              <a:buClr>
                <a:schemeClr val="dk1"/>
              </a:buClr>
              <a:buSzPts val="2100"/>
              <a:buChar char="●"/>
            </a:pPr>
            <a:r>
              <a:rPr lang="en"/>
              <a:t>ရွေးနိုင်သော list အပြင် “other” ကိုလည်း ထည့်ထားပါ</a:t>
            </a:r>
            <a:endParaRPr/>
          </a:p>
          <a:p>
            <a:pPr indent="-184150" lvl="0" marL="177800" rtl="0" algn="l">
              <a:lnSpc>
                <a:spcPct val="120000"/>
              </a:lnSpc>
              <a:spcBef>
                <a:spcPts val="1400"/>
              </a:spcBef>
              <a:spcAft>
                <a:spcPts val="0"/>
              </a:spcAft>
              <a:buClr>
                <a:schemeClr val="dk1"/>
              </a:buClr>
              <a:buSzPts val="2100"/>
              <a:buChar char="●"/>
            </a:pPr>
            <a:r>
              <a:rPr lang="en"/>
              <a:t>အသုံးပြုမည့် ကြားခံပစ္စည်း (စာရွက်၊ tablet၊ ဖုန်းဆက်မေး) ကို စဉ်းစားပါ</a:t>
            </a:r>
            <a:endParaRPr/>
          </a:p>
          <a:p>
            <a:pPr indent="-50800" lvl="0" marL="177800" rtl="0" algn="l">
              <a:lnSpc>
                <a:spcPct val="120000"/>
              </a:lnSpc>
              <a:spcBef>
                <a:spcPts val="1400"/>
              </a:spcBef>
              <a:spcAft>
                <a:spcPts val="0"/>
              </a:spcAft>
              <a:buClr>
                <a:schemeClr val="dk1"/>
              </a:buClr>
              <a:buSzPts val="21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9"/>
          <p:cNvSpPr txBox="1"/>
          <p:nvPr>
            <p:ph idx="1" type="body"/>
          </p:nvPr>
        </p:nvSpPr>
        <p:spPr>
          <a:xfrm>
            <a:off x="628650" y="1369218"/>
            <a:ext cx="7886700" cy="3774300"/>
          </a:xfrm>
          <a:prstGeom prst="rect">
            <a:avLst/>
          </a:prstGeom>
          <a:noFill/>
          <a:ln>
            <a:noFill/>
          </a:ln>
        </p:spPr>
        <p:txBody>
          <a:bodyPr anchorCtr="0" anchor="t" bIns="34275" lIns="68575" spcFirstLastPara="1" rIns="68575" wrap="square" tIns="34275">
            <a:normAutofit/>
          </a:bodyPr>
          <a:lstStyle/>
          <a:p>
            <a:pPr indent="0" lvl="0" marL="0" rtl="0" algn="l">
              <a:lnSpc>
                <a:spcPct val="120000"/>
              </a:lnSpc>
              <a:spcBef>
                <a:spcPts val="0"/>
              </a:spcBef>
              <a:spcAft>
                <a:spcPts val="0"/>
              </a:spcAft>
              <a:buClr>
                <a:schemeClr val="dk1"/>
              </a:buClr>
              <a:buSzPts val="2100"/>
              <a:buNone/>
            </a:pPr>
            <a:r>
              <a:rPr lang="en"/>
              <a:t>အပိတ်မေးခွန်း ဥပမာများ−</a:t>
            </a:r>
            <a:endParaRPr/>
          </a:p>
          <a:p>
            <a:pPr indent="-171450" lvl="0" marL="177800" rtl="0" algn="l">
              <a:lnSpc>
                <a:spcPct val="120000"/>
              </a:lnSpc>
              <a:spcBef>
                <a:spcPts val="1400"/>
              </a:spcBef>
              <a:spcAft>
                <a:spcPts val="0"/>
              </a:spcAft>
              <a:buClr>
                <a:schemeClr val="dk1"/>
              </a:buClr>
              <a:buSzPts val="2100"/>
              <a:buChar char="●"/>
            </a:pPr>
            <a:r>
              <a:rPr lang="en"/>
              <a:t>နှစ် − လ − ရက်</a:t>
            </a:r>
            <a:endParaRPr/>
          </a:p>
          <a:p>
            <a:pPr indent="-171450" lvl="0" marL="177800" rtl="0" algn="l">
              <a:lnSpc>
                <a:spcPct val="120000"/>
              </a:lnSpc>
              <a:spcBef>
                <a:spcPts val="1400"/>
              </a:spcBef>
              <a:spcAft>
                <a:spcPts val="0"/>
              </a:spcAft>
              <a:buClr>
                <a:schemeClr val="dk1"/>
              </a:buClr>
              <a:buSzPts val="2100"/>
              <a:buChar char="●"/>
            </a:pPr>
            <a:r>
              <a:rPr lang="en"/>
              <a:t>Yes – No</a:t>
            </a:r>
            <a:endParaRPr/>
          </a:p>
          <a:p>
            <a:pPr indent="-171450" lvl="0" marL="177800" rtl="0" algn="l">
              <a:lnSpc>
                <a:spcPct val="120000"/>
              </a:lnSpc>
              <a:spcBef>
                <a:spcPts val="1400"/>
              </a:spcBef>
              <a:spcAft>
                <a:spcPts val="0"/>
              </a:spcAft>
              <a:buClr>
                <a:schemeClr val="dk1"/>
              </a:buClr>
              <a:buSzPts val="2100"/>
              <a:buChar char="●"/>
            </a:pPr>
            <a:r>
              <a:rPr lang="en"/>
              <a:t>Multiple choice</a:t>
            </a:r>
            <a:endParaRPr/>
          </a:p>
          <a:p>
            <a:pPr indent="-171450" lvl="0" marL="177800" rtl="0" algn="l">
              <a:lnSpc>
                <a:spcPct val="120000"/>
              </a:lnSpc>
              <a:spcBef>
                <a:spcPts val="1400"/>
              </a:spcBef>
              <a:spcAft>
                <a:spcPts val="0"/>
              </a:spcAft>
              <a:buClr>
                <a:schemeClr val="dk1"/>
              </a:buClr>
              <a:buSzPts val="2100"/>
              <a:buChar char="●"/>
            </a:pPr>
            <a:r>
              <a:rPr lang="en"/>
              <a:t>Scale, Degree (Strongly disagree − Disagree − Neither agree nor disagree − Agree − Strongly agree)</a:t>
            </a:r>
            <a:endParaRPr/>
          </a:p>
        </p:txBody>
      </p:sp>
      <p:sp>
        <p:nvSpPr>
          <p:cNvPr id="385" name="Google Shape;385;p29"/>
          <p:cNvSpPr txBox="1"/>
          <p:nvPr>
            <p:ph type="title"/>
          </p:nvPr>
        </p:nvSpPr>
        <p:spPr>
          <a:xfrm>
            <a:off x="1398452" y="214758"/>
            <a:ext cx="54744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Questions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0"/>
          <p:cNvSpPr txBox="1"/>
          <p:nvPr>
            <p:ph type="title"/>
          </p:nvPr>
        </p:nvSpPr>
        <p:spPr>
          <a:xfrm>
            <a:off x="1216203" y="273844"/>
            <a:ext cx="72993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391" name="Google Shape;391;p30"/>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0"/>
              </a:spcBef>
              <a:spcAft>
                <a:spcPts val="1400"/>
              </a:spcAft>
              <a:buNone/>
            </a:pPr>
            <a:r>
              <a:t/>
            </a:r>
            <a:endParaRPr/>
          </a:p>
        </p:txBody>
      </p:sp>
      <p:pic>
        <p:nvPicPr>
          <p:cNvPr id="392" name="Google Shape;392;p30"/>
          <p:cNvPicPr preferRelativeResize="0"/>
          <p:nvPr/>
        </p:nvPicPr>
        <p:blipFill>
          <a:blip r:embed="rId3">
            <a:alphaModFix/>
          </a:blip>
          <a:stretch>
            <a:fillRect/>
          </a:stretch>
        </p:blipFill>
        <p:spPr>
          <a:xfrm>
            <a:off x="1272650" y="0"/>
            <a:ext cx="7119951"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1"/>
          <p:cNvSpPr txBox="1"/>
          <p:nvPr>
            <p:ph type="title"/>
          </p:nvPr>
        </p:nvSpPr>
        <p:spPr>
          <a:xfrm>
            <a:off x="1216203" y="273844"/>
            <a:ext cx="72993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Qualitative Tool ကို ဖန်တီးရာတွင်</a:t>
            </a:r>
            <a:endParaRPr/>
          </a:p>
        </p:txBody>
      </p:sp>
      <p:sp>
        <p:nvSpPr>
          <p:cNvPr id="398" name="Google Shape;398;p31"/>
          <p:cNvSpPr txBox="1"/>
          <p:nvPr>
            <p:ph idx="1" type="body"/>
          </p:nvPr>
        </p:nvSpPr>
        <p:spPr>
          <a:xfrm>
            <a:off x="628650" y="1369218"/>
            <a:ext cx="7886700" cy="3681900"/>
          </a:xfrm>
          <a:prstGeom prst="rect">
            <a:avLst/>
          </a:prstGeom>
          <a:noFill/>
          <a:ln>
            <a:noFill/>
          </a:ln>
        </p:spPr>
        <p:txBody>
          <a:bodyPr anchorCtr="0" anchor="t" bIns="34275" lIns="68575" spcFirstLastPara="1" rIns="68575" wrap="square" tIns="34275">
            <a:normAutofit/>
          </a:bodyPr>
          <a:lstStyle/>
          <a:p>
            <a:pPr indent="-171450" lvl="0" marL="177800" rtl="0" algn="l">
              <a:lnSpc>
                <a:spcPct val="120000"/>
              </a:lnSpc>
              <a:spcBef>
                <a:spcPts val="0"/>
              </a:spcBef>
              <a:spcAft>
                <a:spcPts val="0"/>
              </a:spcAft>
              <a:buClr>
                <a:schemeClr val="dk1"/>
              </a:buClr>
              <a:buSzPts val="2100"/>
              <a:buChar char="●"/>
            </a:pPr>
            <a:r>
              <a:rPr lang="en"/>
              <a:t>သိရှိလိုသော အကြောင်းအရာ ခေါင်းစဉ်ကြီးများကို အရင်စဉ်းစားထားပါ</a:t>
            </a:r>
            <a:endParaRPr/>
          </a:p>
          <a:p>
            <a:pPr indent="-171450" lvl="0" marL="177800" rtl="0" algn="l">
              <a:lnSpc>
                <a:spcPct val="120000"/>
              </a:lnSpc>
              <a:spcBef>
                <a:spcPts val="1400"/>
              </a:spcBef>
              <a:spcAft>
                <a:spcPts val="0"/>
              </a:spcAft>
              <a:buClr>
                <a:schemeClr val="dk1"/>
              </a:buClr>
              <a:buSzPts val="2100"/>
              <a:buChar char="●"/>
            </a:pPr>
            <a:r>
              <a:rPr lang="en"/>
              <a:t>ဖြေဆိုသူကို မေးရင်း ဆွဲခေါ်သွားမယ့် conversational flow ကို မြင်ယောင်ထားပါ</a:t>
            </a:r>
            <a:endParaRPr/>
          </a:p>
          <a:p>
            <a:pPr indent="-171450" lvl="0" marL="177800" rtl="0" algn="l">
              <a:lnSpc>
                <a:spcPct val="120000"/>
              </a:lnSpc>
              <a:spcBef>
                <a:spcPts val="1400"/>
              </a:spcBef>
              <a:spcAft>
                <a:spcPts val="0"/>
              </a:spcAft>
              <a:buClr>
                <a:schemeClr val="dk1"/>
              </a:buClr>
              <a:buSzPts val="2100"/>
              <a:buChar char="●"/>
            </a:pPr>
            <a:r>
              <a:rPr lang="en"/>
              <a:t>အဖွင့် မေးခွန်းများကို အသုံးပြုပါ</a:t>
            </a:r>
            <a:endParaRPr/>
          </a:p>
          <a:p>
            <a:pPr indent="-171450" lvl="0" marL="177800" rtl="0" algn="l">
              <a:lnSpc>
                <a:spcPct val="120000"/>
              </a:lnSpc>
              <a:spcBef>
                <a:spcPts val="1400"/>
              </a:spcBef>
              <a:spcAft>
                <a:spcPts val="0"/>
              </a:spcAft>
              <a:buClr>
                <a:schemeClr val="dk1"/>
              </a:buClr>
              <a:buSzPts val="2100"/>
              <a:buChar char="●"/>
            </a:pPr>
            <a:r>
              <a:rPr lang="en"/>
              <a:t>opening questions (လမ်းကြောင်းရှာဖွေသည့် မေးခွန်းများ) နှင့် probing questions (လမ်းကြောင်းထဲ လိုက်ဆင်းသွားသည့် မေးခွန်းများ) ၂ မျိုးလုံးကို အသုံးပြုပါ</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2"/>
          <p:cNvSpPr txBox="1"/>
          <p:nvPr>
            <p:ph type="title"/>
          </p:nvPr>
        </p:nvSpPr>
        <p:spPr>
          <a:xfrm>
            <a:off x="145073" y="893701"/>
            <a:ext cx="6211800" cy="4157700"/>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Clr>
                <a:srgbClr val="7F7F7F"/>
              </a:buClr>
              <a:buSzPts val="3600"/>
              <a:buFont typeface="Arial"/>
              <a:buNone/>
            </a:pPr>
            <a:r>
              <a:rPr lang="en" sz="3600">
                <a:solidFill>
                  <a:srgbClr val="7F7F7F"/>
                </a:solidFill>
              </a:rPr>
              <a:t>Common Data Collection Tools</a:t>
            </a:r>
            <a:br>
              <a:rPr lang="en" sz="3600">
                <a:solidFill>
                  <a:srgbClr val="7F7F7F"/>
                </a:solidFill>
              </a:rPr>
            </a:br>
            <a:r>
              <a:rPr lang="en" sz="3600">
                <a:solidFill>
                  <a:srgbClr val="7F7F7F"/>
                </a:solidFill>
              </a:rPr>
              <a:t>(အသုံးများသော အချက်အလက် ကောက်ယူသည့် နည်းလမ်းများ)</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3"/>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Common Tools</a:t>
            </a:r>
            <a:endParaRPr/>
          </a:p>
        </p:txBody>
      </p:sp>
      <p:sp>
        <p:nvSpPr>
          <p:cNvPr id="409" name="Google Shape;409;p33"/>
          <p:cNvSpPr/>
          <p:nvPr/>
        </p:nvSpPr>
        <p:spPr>
          <a:xfrm>
            <a:off x="1649159" y="1378955"/>
            <a:ext cx="6989100" cy="1601400"/>
          </a:xfrm>
          <a:prstGeom prst="rect">
            <a:avLst/>
          </a:prstGeom>
          <a:solidFill>
            <a:srgbClr val="F6F7F9"/>
          </a:solidFill>
          <a:ln>
            <a:noFill/>
          </a:ln>
        </p:spPr>
        <p:txBody>
          <a:bodyPr anchorCtr="0" anchor="t" bIns="34275" lIns="68575" spcFirstLastPara="1" rIns="68575" wrap="square" tIns="34275">
            <a:noAutofit/>
          </a:bodyPr>
          <a:lstStyle/>
          <a:p>
            <a:pPr indent="0" lvl="0" marL="12700" marR="0" rtl="0" algn="l">
              <a:lnSpc>
                <a:spcPct val="150000"/>
              </a:lnSpc>
              <a:spcBef>
                <a:spcPts val="0"/>
              </a:spcBef>
              <a:spcAft>
                <a:spcPts val="0"/>
              </a:spcAft>
              <a:buNone/>
            </a:pPr>
            <a:r>
              <a:rPr b="1" i="0" lang="en" sz="1400" u="none" cap="none" strike="noStrike">
                <a:solidFill>
                  <a:srgbClr val="E85132"/>
                </a:solidFill>
                <a:latin typeface="Calibri"/>
                <a:ea typeface="Calibri"/>
                <a:cs typeface="Calibri"/>
                <a:sym typeface="Calibri"/>
              </a:rPr>
              <a:t>Survey (စစ်တမ်းမေးခွန်းလွှာ)</a:t>
            </a:r>
            <a:endParaRPr b="1" i="0" sz="1400" u="none" cap="none" strike="noStrike">
              <a:solidFill>
                <a:srgbClr val="E85132"/>
              </a:solidFill>
              <a:latin typeface="Calibri"/>
              <a:ea typeface="Calibri"/>
              <a:cs typeface="Calibri"/>
              <a:sym typeface="Calibri"/>
            </a:endParaRPr>
          </a:p>
          <a:p>
            <a:pPr indent="-177800" lvl="0" marL="177800" marR="0" rtl="0" algn="l">
              <a:lnSpc>
                <a:spcPct val="150000"/>
              </a:lnSpc>
              <a:spcBef>
                <a:spcPts val="0"/>
              </a:spcBef>
              <a:spcAft>
                <a:spcPts val="0"/>
              </a:spcAft>
              <a:buClr>
                <a:srgbClr val="404040"/>
              </a:buClr>
              <a:buSzPts val="1400"/>
              <a:buFont typeface="Arial"/>
              <a:buChar char="•"/>
            </a:pPr>
            <a:r>
              <a:rPr b="0" i="0" lang="en" sz="1400" u="none" cap="none" strike="noStrike">
                <a:solidFill>
                  <a:srgbClr val="404040"/>
                </a:solidFill>
                <a:latin typeface="Calibri"/>
                <a:ea typeface="Calibri"/>
                <a:cs typeface="Calibri"/>
                <a:sym typeface="Calibri"/>
              </a:rPr>
              <a:t>ပုံသေ သတ်မှတ်ထားသော သတင်းအချက်အလက်များကို ပုံစံတစ်ခုဖြင့် အိမ်တိုင်းအား တူညီစွာကောက်ယူခြင်း၊</a:t>
            </a:r>
            <a:endParaRPr sz="1100">
              <a:solidFill>
                <a:srgbClr val="404040"/>
              </a:solidFill>
            </a:endParaRPr>
          </a:p>
          <a:p>
            <a:pPr indent="-177800" lvl="0" marL="177800" marR="0" rtl="0" algn="l">
              <a:lnSpc>
                <a:spcPct val="150000"/>
              </a:lnSpc>
              <a:spcBef>
                <a:spcPts val="0"/>
              </a:spcBef>
              <a:spcAft>
                <a:spcPts val="0"/>
              </a:spcAft>
              <a:buClr>
                <a:srgbClr val="404040"/>
              </a:buClr>
              <a:buSzPts val="1400"/>
              <a:buFont typeface="Arial"/>
              <a:buChar char="•"/>
            </a:pPr>
            <a:r>
              <a:rPr b="0" i="0" lang="en" sz="1400" u="none" cap="none" strike="noStrike">
                <a:solidFill>
                  <a:srgbClr val="404040"/>
                </a:solidFill>
                <a:latin typeface="Calibri"/>
                <a:ea typeface="Calibri"/>
                <a:cs typeface="Calibri"/>
                <a:sym typeface="Calibri"/>
              </a:rPr>
              <a:t>အရေအတွက်နှင့်ဆိုင်သော အချက်အလက်ကို အဓိက ဦးစားပေး ကောက်ယူခြင်း၊</a:t>
            </a:r>
            <a:endParaRPr b="0" i="0" sz="1400" u="none" cap="none" strike="noStrike">
              <a:solidFill>
                <a:srgbClr val="404040"/>
              </a:solidFill>
              <a:latin typeface="Calibri"/>
              <a:ea typeface="Calibri"/>
              <a:cs typeface="Calibri"/>
              <a:sym typeface="Calibri"/>
            </a:endParaRPr>
          </a:p>
          <a:p>
            <a:pPr indent="-177800" lvl="0" marL="177800" marR="0" rtl="0" algn="l">
              <a:lnSpc>
                <a:spcPct val="150000"/>
              </a:lnSpc>
              <a:spcBef>
                <a:spcPts val="0"/>
              </a:spcBef>
              <a:spcAft>
                <a:spcPts val="0"/>
              </a:spcAft>
              <a:buClr>
                <a:srgbClr val="404040"/>
              </a:buClr>
              <a:buSzPts val="1400"/>
              <a:buFont typeface="Arial"/>
              <a:buChar char="•"/>
            </a:pPr>
            <a:r>
              <a:rPr b="0" i="0" lang="en" sz="1400" u="none" cap="none" strike="noStrike">
                <a:solidFill>
                  <a:srgbClr val="404040"/>
                </a:solidFill>
                <a:latin typeface="Calibri"/>
                <a:ea typeface="Calibri"/>
                <a:cs typeface="Calibri"/>
                <a:sym typeface="Calibri"/>
              </a:rPr>
              <a:t>ကိုယ်စားပြု အရေအတွက်ကို ပြည့်မီအောင် ကောက်ယူလေ့ ရှိသည်။</a:t>
            </a:r>
            <a:endParaRPr b="0" i="0" sz="1400" u="none" cap="none" strike="noStrike">
              <a:solidFill>
                <a:srgbClr val="404040"/>
              </a:solidFill>
              <a:latin typeface="Calibri"/>
              <a:ea typeface="Calibri"/>
              <a:cs typeface="Calibri"/>
              <a:sym typeface="Calibri"/>
            </a:endParaRPr>
          </a:p>
        </p:txBody>
      </p:sp>
      <p:pic>
        <p:nvPicPr>
          <p:cNvPr id="410" name="Google Shape;410;p33"/>
          <p:cNvPicPr preferRelativeResize="0"/>
          <p:nvPr/>
        </p:nvPicPr>
        <p:blipFill rotWithShape="1">
          <a:blip r:embed="rId3">
            <a:alphaModFix/>
          </a:blip>
          <a:srcRect b="0" l="0" r="0" t="0"/>
          <a:stretch/>
        </p:blipFill>
        <p:spPr>
          <a:xfrm>
            <a:off x="359382" y="1378955"/>
            <a:ext cx="1289776" cy="1289776"/>
          </a:xfrm>
          <a:prstGeom prst="rect">
            <a:avLst/>
          </a:prstGeom>
          <a:noFill/>
          <a:ln>
            <a:noFill/>
          </a:ln>
        </p:spPr>
      </p:pic>
      <p:pic>
        <p:nvPicPr>
          <p:cNvPr id="411" name="Google Shape;411;p33"/>
          <p:cNvPicPr preferRelativeResize="0"/>
          <p:nvPr/>
        </p:nvPicPr>
        <p:blipFill rotWithShape="1">
          <a:blip r:embed="rId4">
            <a:alphaModFix/>
          </a:blip>
          <a:srcRect b="0" l="0" r="0" t="0"/>
          <a:stretch/>
        </p:blipFill>
        <p:spPr>
          <a:xfrm>
            <a:off x="359382" y="3247471"/>
            <a:ext cx="1289659" cy="1289658"/>
          </a:xfrm>
          <a:prstGeom prst="rect">
            <a:avLst/>
          </a:prstGeom>
          <a:noFill/>
          <a:ln>
            <a:noFill/>
          </a:ln>
        </p:spPr>
      </p:pic>
      <p:sp>
        <p:nvSpPr>
          <p:cNvPr id="412" name="Google Shape;412;p33"/>
          <p:cNvSpPr/>
          <p:nvPr/>
        </p:nvSpPr>
        <p:spPr>
          <a:xfrm>
            <a:off x="1649159" y="3247471"/>
            <a:ext cx="6989100" cy="1601400"/>
          </a:xfrm>
          <a:prstGeom prst="rect">
            <a:avLst/>
          </a:prstGeom>
          <a:solidFill>
            <a:srgbClr val="F6F7F9"/>
          </a:solidFill>
          <a:ln>
            <a:noFill/>
          </a:ln>
        </p:spPr>
        <p:txBody>
          <a:bodyPr anchorCtr="0" anchor="t" bIns="34275" lIns="68575" spcFirstLastPara="1" rIns="68575" wrap="square" tIns="34275">
            <a:noAutofit/>
          </a:bodyPr>
          <a:lstStyle/>
          <a:p>
            <a:pPr indent="0" lvl="0" marL="12700" marR="0" rtl="0" algn="l">
              <a:lnSpc>
                <a:spcPct val="150000"/>
              </a:lnSpc>
              <a:spcBef>
                <a:spcPts val="0"/>
              </a:spcBef>
              <a:spcAft>
                <a:spcPts val="0"/>
              </a:spcAft>
              <a:buNone/>
            </a:pPr>
            <a:r>
              <a:rPr b="1" i="0" lang="en" sz="1400" u="none" cap="none" strike="noStrike">
                <a:solidFill>
                  <a:srgbClr val="E85132"/>
                </a:solidFill>
                <a:latin typeface="Calibri"/>
                <a:ea typeface="Calibri"/>
                <a:cs typeface="Calibri"/>
                <a:sym typeface="Calibri"/>
              </a:rPr>
              <a:t>Key Informant Interview (လူတွေ့မေးမြန်းခြင်း)</a:t>
            </a:r>
            <a:endParaRPr sz="1100"/>
          </a:p>
          <a:p>
            <a:pPr indent="-215900" lvl="0" marL="215900" marR="0" rtl="0" algn="l">
              <a:lnSpc>
                <a:spcPct val="150000"/>
              </a:lnSpc>
              <a:spcBef>
                <a:spcPts val="0"/>
              </a:spcBef>
              <a:spcAft>
                <a:spcPts val="0"/>
              </a:spcAft>
              <a:buSzPts val="1400"/>
              <a:buFont typeface="Arial"/>
              <a:buChar char="•"/>
            </a:pPr>
            <a:r>
              <a:rPr b="0" i="0" lang="en" sz="1400" u="none" cap="none" strike="noStrike">
                <a:latin typeface="Calibri"/>
                <a:ea typeface="Calibri"/>
                <a:cs typeface="Calibri"/>
                <a:sym typeface="Calibri"/>
              </a:rPr>
              <a:t>သတင်းအချက်အလက် ပေးနိုင်သည့် အဓိက လူပုဂ္ဂိုလ် တစ်ဦးချင်းကို ရွေးပြီး မေးမြန်းခြင်း၊</a:t>
            </a:r>
            <a:endParaRPr sz="1100"/>
          </a:p>
          <a:p>
            <a:pPr indent="-215900" lvl="0" marL="215900" marR="0" rtl="0" algn="l">
              <a:lnSpc>
                <a:spcPct val="150000"/>
              </a:lnSpc>
              <a:spcBef>
                <a:spcPts val="0"/>
              </a:spcBef>
              <a:spcAft>
                <a:spcPts val="0"/>
              </a:spcAft>
              <a:buSzPts val="1400"/>
              <a:buFont typeface="Arial"/>
              <a:buChar char="•"/>
            </a:pPr>
            <a:r>
              <a:rPr b="0" i="0" lang="en" sz="1400" u="none" cap="none" strike="noStrike">
                <a:latin typeface="Calibri"/>
                <a:ea typeface="Calibri"/>
                <a:cs typeface="Calibri"/>
                <a:sym typeface="Calibri"/>
              </a:rPr>
              <a:t>ပိုမို နက်နဲပြီး အတွင်းကျတဲ့ သတင်းအချက်အလက်ကို ဆွေးနွေးမေးမြန်းခြင်း၊</a:t>
            </a:r>
            <a:endParaRPr sz="1100"/>
          </a:p>
          <a:p>
            <a:pPr indent="-215900" lvl="0" marL="215900" marR="0" rtl="0" algn="l">
              <a:lnSpc>
                <a:spcPct val="150000"/>
              </a:lnSpc>
              <a:spcBef>
                <a:spcPts val="0"/>
              </a:spcBef>
              <a:spcAft>
                <a:spcPts val="0"/>
              </a:spcAft>
              <a:buSzPts val="1400"/>
              <a:buFont typeface="Arial"/>
              <a:buChar char="•"/>
            </a:pPr>
            <a:r>
              <a:rPr b="0" i="0" lang="en" sz="1400" u="none" cap="none" strike="noStrike">
                <a:latin typeface="Calibri"/>
                <a:ea typeface="Calibri"/>
                <a:cs typeface="Calibri"/>
                <a:sym typeface="Calibri"/>
              </a:rPr>
              <a:t>ကိန်းဂဏန်းများထက် ခံစားချက်များ၊သဘောထားယူဆချက်များ၊ မြေပြင်တွင် ဖြစ်ပျက်နေသော အကြောင်းအရာများကို အဓိက ထား မေးမြန်းခြင်း ဖြစ်သည်။</a:t>
            </a:r>
            <a:endParaRPr b="0" i="0" sz="1400" u="none" cap="none" strike="noStrike">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34"/>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Common Tools</a:t>
            </a:r>
            <a:endParaRPr/>
          </a:p>
        </p:txBody>
      </p:sp>
      <p:pic>
        <p:nvPicPr>
          <p:cNvPr id="418" name="Google Shape;418;p34"/>
          <p:cNvPicPr preferRelativeResize="0"/>
          <p:nvPr/>
        </p:nvPicPr>
        <p:blipFill rotWithShape="1">
          <a:blip r:embed="rId3">
            <a:alphaModFix/>
          </a:blip>
          <a:srcRect b="0" l="0" r="0" t="0"/>
          <a:stretch/>
        </p:blipFill>
        <p:spPr>
          <a:xfrm>
            <a:off x="367088" y="1179922"/>
            <a:ext cx="1289659" cy="1299617"/>
          </a:xfrm>
          <a:prstGeom prst="rect">
            <a:avLst/>
          </a:prstGeom>
          <a:noFill/>
          <a:ln>
            <a:noFill/>
          </a:ln>
        </p:spPr>
      </p:pic>
      <p:sp>
        <p:nvSpPr>
          <p:cNvPr id="419" name="Google Shape;419;p34"/>
          <p:cNvSpPr/>
          <p:nvPr/>
        </p:nvSpPr>
        <p:spPr>
          <a:xfrm>
            <a:off x="1656746" y="1179922"/>
            <a:ext cx="6989100" cy="1315800"/>
          </a:xfrm>
          <a:prstGeom prst="rect">
            <a:avLst/>
          </a:prstGeom>
          <a:solidFill>
            <a:schemeClr val="lt1"/>
          </a:solidFill>
          <a:ln>
            <a:noFill/>
          </a:ln>
        </p:spPr>
        <p:txBody>
          <a:bodyPr anchorCtr="0" anchor="t" bIns="34275" lIns="68575" spcFirstLastPara="1" rIns="68575" wrap="square" tIns="34275">
            <a:noAutofit/>
          </a:bodyPr>
          <a:lstStyle/>
          <a:p>
            <a:pPr indent="0" lvl="0" marL="12700" marR="0" rtl="0" algn="l">
              <a:lnSpc>
                <a:spcPct val="150000"/>
              </a:lnSpc>
              <a:spcBef>
                <a:spcPts val="0"/>
              </a:spcBef>
              <a:spcAft>
                <a:spcPts val="0"/>
              </a:spcAft>
              <a:buNone/>
            </a:pPr>
            <a:r>
              <a:rPr b="1" i="0" lang="en" sz="1400" u="none" cap="none" strike="noStrike">
                <a:latin typeface="Calibri"/>
                <a:ea typeface="Calibri"/>
                <a:cs typeface="Calibri"/>
                <a:sym typeface="Calibri"/>
              </a:rPr>
              <a:t>Desk Study (အခြားသတင်းအချက်အလက်များမှ လေ့လာခြင်း)</a:t>
            </a:r>
            <a:endParaRPr sz="1100"/>
          </a:p>
          <a:p>
            <a:pPr indent="-177800" lvl="0" marL="177800" marR="0" rtl="0" algn="l">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ရှိရင်းစွဲ အစီရင်ခံစာများ၊ သတင်း အချက်အလက်များကို ယှဉ်ထိုးသုံးသပ်ပြီး သိရှိလိုသော အချက်များကို ထုတ်နှုတ် ပြုစုခြင်း၊</a:t>
            </a:r>
            <a:endParaRPr sz="1100"/>
          </a:p>
          <a:p>
            <a:pPr indent="-177800" lvl="0" marL="177800" marR="0" rtl="0" algn="l">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ကိုယ်တိုင် ကွင်းဆင်း၍ အချက်အလက် စုဆောင်းကောက်ယူခြင်းမျိုး မဟုတ်ပါ။</a:t>
            </a:r>
            <a:endParaRPr sz="1100"/>
          </a:p>
        </p:txBody>
      </p:sp>
      <p:pic>
        <p:nvPicPr>
          <p:cNvPr id="420" name="Google Shape;420;p34"/>
          <p:cNvPicPr preferRelativeResize="0"/>
          <p:nvPr/>
        </p:nvPicPr>
        <p:blipFill rotWithShape="1">
          <a:blip r:embed="rId4">
            <a:alphaModFix/>
          </a:blip>
          <a:srcRect b="0" l="0" r="0" t="0"/>
          <a:stretch/>
        </p:blipFill>
        <p:spPr>
          <a:xfrm>
            <a:off x="367088" y="2813801"/>
            <a:ext cx="1291027" cy="1300996"/>
          </a:xfrm>
          <a:prstGeom prst="rect">
            <a:avLst/>
          </a:prstGeom>
          <a:noFill/>
          <a:ln>
            <a:noFill/>
          </a:ln>
        </p:spPr>
      </p:pic>
      <p:sp>
        <p:nvSpPr>
          <p:cNvPr id="421" name="Google Shape;421;p34"/>
          <p:cNvSpPr/>
          <p:nvPr/>
        </p:nvSpPr>
        <p:spPr>
          <a:xfrm>
            <a:off x="1656746" y="2813801"/>
            <a:ext cx="6989100" cy="1912800"/>
          </a:xfrm>
          <a:prstGeom prst="rect">
            <a:avLst/>
          </a:prstGeom>
          <a:solidFill>
            <a:schemeClr val="lt1"/>
          </a:solidFill>
          <a:ln>
            <a:noFill/>
          </a:ln>
        </p:spPr>
        <p:txBody>
          <a:bodyPr anchorCtr="0" anchor="t" bIns="34275" lIns="68575" spcFirstLastPara="1" rIns="68575" wrap="square" tIns="34275">
            <a:noAutofit/>
          </a:bodyPr>
          <a:lstStyle/>
          <a:p>
            <a:pPr indent="0" lvl="0" marL="12700" marR="0" rtl="0" algn="l">
              <a:lnSpc>
                <a:spcPct val="150000"/>
              </a:lnSpc>
              <a:spcBef>
                <a:spcPts val="0"/>
              </a:spcBef>
              <a:spcAft>
                <a:spcPts val="0"/>
              </a:spcAft>
              <a:buNone/>
            </a:pPr>
            <a:r>
              <a:rPr b="1" i="0" lang="en" sz="1400" u="none" cap="none" strike="noStrike">
                <a:latin typeface="Calibri"/>
                <a:ea typeface="Calibri"/>
                <a:cs typeface="Calibri"/>
                <a:sym typeface="Calibri"/>
              </a:rPr>
              <a:t>Focus Group Discussion (ဦးတည်အုပ်စုကိုဆွေးနွေးမေးမြန်းခြင်း)</a:t>
            </a:r>
            <a:endParaRPr sz="1100"/>
          </a:p>
          <a:p>
            <a:pPr indent="-215900" lvl="0" marL="215900" marR="0" rtl="0" algn="l">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သတင်းအချက်အလက် ပေးနိုင်သည့် တူညီသော ဦးတည် အုပ်စုများကို တစ်စုတစ်စည်းတည်း မေးမြန်းခြင်း၊</a:t>
            </a:r>
            <a:endParaRPr sz="1100"/>
          </a:p>
          <a:p>
            <a:pPr indent="-215900" lvl="0" marL="215900" marR="0" rtl="0" algn="l">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ကိန်းဂဏန်းများထက် ခံစားချက်များ၊ သဘောထားယူဆချက်များ၊ မြေပြင်တွင် ဖြစ်ပျက်နေသော အကြောင်းအရာများကို အဓိကထား မေးမြန်းခြင်း၊</a:t>
            </a:r>
            <a:endParaRPr b="0" i="0" sz="1400" u="none" cap="none" strike="noStrike">
              <a:solidFill>
                <a:schemeClr val="dk1"/>
              </a:solidFill>
              <a:latin typeface="Calibri"/>
              <a:ea typeface="Calibri"/>
              <a:cs typeface="Calibri"/>
              <a:sym typeface="Calibri"/>
            </a:endParaRPr>
          </a:p>
          <a:p>
            <a:pPr indent="-215900" lvl="0" marL="215900" marR="0" rtl="0" algn="l">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သာမန်အားဖြင့် ဖြေဆိုသူ (၈) ယောက် မှ (၁၂) ယောက် အထိ ပါဝင်လေ့ရှိသည်။</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5"/>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Common Tools</a:t>
            </a:r>
            <a:endParaRPr/>
          </a:p>
        </p:txBody>
      </p:sp>
      <p:pic>
        <p:nvPicPr>
          <p:cNvPr id="427" name="Google Shape;427;p35"/>
          <p:cNvPicPr preferRelativeResize="0"/>
          <p:nvPr/>
        </p:nvPicPr>
        <p:blipFill rotWithShape="1">
          <a:blip r:embed="rId3">
            <a:alphaModFix/>
          </a:blip>
          <a:srcRect b="0" l="0" r="0" t="0"/>
          <a:stretch/>
        </p:blipFill>
        <p:spPr>
          <a:xfrm>
            <a:off x="371161" y="1179922"/>
            <a:ext cx="1285586" cy="1285586"/>
          </a:xfrm>
          <a:prstGeom prst="rect">
            <a:avLst/>
          </a:prstGeom>
          <a:noFill/>
          <a:ln>
            <a:noFill/>
          </a:ln>
        </p:spPr>
      </p:pic>
      <p:sp>
        <p:nvSpPr>
          <p:cNvPr id="428" name="Google Shape;428;p35"/>
          <p:cNvSpPr/>
          <p:nvPr/>
        </p:nvSpPr>
        <p:spPr>
          <a:xfrm>
            <a:off x="1656746" y="1179922"/>
            <a:ext cx="6989100" cy="1939200"/>
          </a:xfrm>
          <a:prstGeom prst="rect">
            <a:avLst/>
          </a:prstGeom>
          <a:solidFill>
            <a:schemeClr val="lt1"/>
          </a:solidFill>
          <a:ln>
            <a:noFill/>
          </a:ln>
        </p:spPr>
        <p:txBody>
          <a:bodyPr anchorCtr="0" anchor="t" bIns="34275" lIns="68575" spcFirstLastPara="1" rIns="68575" wrap="square" tIns="34275">
            <a:noAutofit/>
          </a:bodyPr>
          <a:lstStyle/>
          <a:p>
            <a:pPr indent="0" lvl="0" marL="12700" marR="0" rtl="0" algn="l">
              <a:lnSpc>
                <a:spcPct val="150000"/>
              </a:lnSpc>
              <a:spcBef>
                <a:spcPts val="0"/>
              </a:spcBef>
              <a:spcAft>
                <a:spcPts val="0"/>
              </a:spcAft>
              <a:buNone/>
            </a:pPr>
            <a:r>
              <a:rPr b="1" i="0" lang="en" sz="1400" u="none" cap="none" strike="noStrike">
                <a:latin typeface="Calibri"/>
                <a:ea typeface="Calibri"/>
                <a:cs typeface="Calibri"/>
                <a:sym typeface="Calibri"/>
              </a:rPr>
              <a:t>Observation (ကွင်းဆင်းလေ့လာခြင်း)</a:t>
            </a:r>
            <a:endParaRPr sz="1100"/>
          </a:p>
          <a:p>
            <a:pPr indent="-177800" lvl="0" marL="177800" marR="0" rtl="0" algn="l">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မိမိသိရှိလေ့လာလိုသော နေရာ ဒေသ၏ အခြေနေကို ကိုယ်တိုင်ကိုယ်ကျ သွားရောက်၍ ကြည့်ရှုလေ့လာခြင်း၊</a:t>
            </a:r>
            <a:endParaRPr sz="1100"/>
          </a:p>
          <a:p>
            <a:pPr indent="-177800" lvl="0" marL="177800" marR="0" rtl="0" algn="l">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မိမိ ကြိုတင်မှန်းဆထားသော သတင်း အချက်အလက်များအပြင် ကြိုတင် မျှော်မှန်းမထားသော အကြောင်းအရာများကိုလည်း သိရှိလေ့ လာနိုင်ခြင်း၊</a:t>
            </a:r>
            <a:endParaRPr sz="1100"/>
          </a:p>
          <a:p>
            <a:pPr indent="-177800" lvl="0" marL="177800" marR="0" rtl="0" algn="l">
              <a:lnSpc>
                <a:spcPct val="150000"/>
              </a:lnSpc>
              <a:spcBef>
                <a:spcPts val="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အာရုံငါးပါး ဖြင့် လေ့လာရန်လိုအပ်သည်။</a:t>
            </a:r>
            <a:endParaRPr sz="11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6"/>
          <p:cNvSpPr txBox="1"/>
          <p:nvPr>
            <p:ph type="title"/>
          </p:nvPr>
        </p:nvSpPr>
        <p:spPr>
          <a:xfrm>
            <a:off x="1216203" y="273844"/>
            <a:ext cx="72993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Questions</a:t>
            </a:r>
            <a:endParaRPr/>
          </a:p>
        </p:txBody>
      </p:sp>
      <p:sp>
        <p:nvSpPr>
          <p:cNvPr id="434" name="Google Shape;434;p36"/>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Open-ended questions - တစ်စုံတစ်ဦးအား ၎င်းတို့၏ကိုယ်ပိုင်ပုံစံဖြင့် လွတ်လပ်စွာ တုံ့ပြန်မှုပေးရန် ခွင့်ပြုပေးသော အရာများဖြစ်သည်။</a:t>
            </a:r>
            <a:endParaRPr/>
          </a:p>
          <a:p>
            <a:pPr indent="0" lvl="0" marL="0" rtl="0" algn="l">
              <a:spcBef>
                <a:spcPts val="1400"/>
              </a:spcBef>
              <a:spcAft>
                <a:spcPts val="0"/>
              </a:spcAft>
              <a:buNone/>
            </a:pPr>
            <a:r>
              <a:t/>
            </a:r>
            <a:endParaRPr/>
          </a:p>
          <a:p>
            <a:pPr indent="-317500" lvl="0" marL="457200" rtl="0" algn="l">
              <a:spcBef>
                <a:spcPts val="1400"/>
              </a:spcBef>
              <a:spcAft>
                <a:spcPts val="0"/>
              </a:spcAft>
              <a:buClr>
                <a:srgbClr val="000000"/>
              </a:buClr>
              <a:buSzPts val="1400"/>
              <a:buAutoNum type="arabicPeriod"/>
            </a:pPr>
            <a:r>
              <a:rPr lang="en">
                <a:solidFill>
                  <a:srgbClr val="000000"/>
                </a:solidFill>
              </a:rPr>
              <a:t>Content-mapping questions - ပြဿနာတစ်ရပ်ကို ကျယ်ကျယ်ပြန့်ပြန့်ရှာဖွေခြင်းဖြင့် ခေါင်းစဉ်တစ်ခုအား စူးစမ်းရှာဖွေခြင်း။</a:t>
            </a:r>
            <a:endParaRPr>
              <a:solidFill>
                <a:srgbClr val="000000"/>
              </a:solidFill>
            </a:endParaRPr>
          </a:p>
          <a:p>
            <a:pPr indent="-317500" lvl="0" marL="457200" rtl="0" algn="l">
              <a:spcBef>
                <a:spcPts val="0"/>
              </a:spcBef>
              <a:spcAft>
                <a:spcPts val="0"/>
              </a:spcAft>
              <a:buClr>
                <a:srgbClr val="000000"/>
              </a:buClr>
              <a:buSzPts val="1400"/>
              <a:buAutoNum type="arabicPeriod"/>
            </a:pPr>
            <a:r>
              <a:rPr lang="en">
                <a:solidFill>
                  <a:srgbClr val="000000"/>
                </a:solidFill>
              </a:rPr>
              <a:t>Content-mining questions - စူးစမ်းမေးခွန်းများဟုလည်း ခေါ်သည်။ ဒါတွေက နောက်ဆက်တွဲမေးခွန်းတွေပါ။ Content-mapping questionsမေးခွန်းအတွက် တုံ့ပြန်မှုတစ်ခုအကြောင်း အသေးစိတ် သို့မဟုတ် ရှင်းလင်းချက်ကို ထုတ်ယူသည်။</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9"/>
          <p:cNvSpPr txBox="1"/>
          <p:nvPr>
            <p:ph type="title"/>
          </p:nvPr>
        </p:nvSpPr>
        <p:spPr>
          <a:xfrm>
            <a:off x="1145949" y="205375"/>
            <a:ext cx="73848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Quality ရှိသော data ဆိုတာ ဘယ်လိုမျိုးလဲ</a:t>
            </a:r>
            <a:endParaRPr/>
          </a:p>
        </p:txBody>
      </p:sp>
      <p:sp>
        <p:nvSpPr>
          <p:cNvPr id="325" name="Google Shape;325;p19"/>
          <p:cNvSpPr txBox="1"/>
          <p:nvPr>
            <p:ph idx="1" type="body"/>
          </p:nvPr>
        </p:nvSpPr>
        <p:spPr>
          <a:xfrm>
            <a:off x="471502" y="1026929"/>
            <a:ext cx="6880800" cy="3325500"/>
          </a:xfrm>
          <a:prstGeom prst="rect">
            <a:avLst/>
          </a:prstGeom>
          <a:noFill/>
          <a:ln>
            <a:noFill/>
          </a:ln>
        </p:spPr>
        <p:txBody>
          <a:bodyPr anchorCtr="0" anchor="t" bIns="34275" lIns="68575" spcFirstLastPara="1" rIns="68575" wrap="square" tIns="34275">
            <a:normAutofit/>
          </a:bodyPr>
          <a:lstStyle/>
          <a:p>
            <a:pPr indent="-203200" lvl="0" marL="177800" rtl="0" algn="l">
              <a:lnSpc>
                <a:spcPct val="120000"/>
              </a:lnSpc>
              <a:spcBef>
                <a:spcPts val="0"/>
              </a:spcBef>
              <a:spcAft>
                <a:spcPts val="0"/>
              </a:spcAft>
              <a:buClr>
                <a:schemeClr val="dk1"/>
              </a:buClr>
              <a:buSzPts val="2600"/>
              <a:buChar char="●"/>
            </a:pPr>
            <a:r>
              <a:rPr lang="en" sz="1800"/>
              <a:t>Data တိုင်းဟာ ဘယ်တော့မှ ပြီးပြည့်စုံမှု မရှိပါဘူး</a:t>
            </a:r>
            <a:endParaRPr sz="1800"/>
          </a:p>
          <a:p>
            <a:pPr indent="-203200" lvl="0" marL="177800" rtl="0" algn="l">
              <a:lnSpc>
                <a:spcPct val="120000"/>
              </a:lnSpc>
              <a:spcBef>
                <a:spcPts val="1400"/>
              </a:spcBef>
              <a:spcAft>
                <a:spcPts val="0"/>
              </a:spcAft>
              <a:buClr>
                <a:schemeClr val="dk1"/>
              </a:buClr>
              <a:buSzPts val="2600"/>
              <a:buChar char="●"/>
            </a:pPr>
            <a:r>
              <a:rPr lang="en" sz="1800"/>
              <a:t>ဆုံးဖြတ်ချက်တွေ ချနိုင်ဖို့ ‘good enough’ data ပဲ ရပါမယ်</a:t>
            </a:r>
            <a:endParaRPr sz="1800"/>
          </a:p>
          <a:p>
            <a:pPr indent="-203200" lvl="0" marL="177800" rtl="0" algn="l">
              <a:lnSpc>
                <a:spcPct val="120000"/>
              </a:lnSpc>
              <a:spcBef>
                <a:spcPts val="1400"/>
              </a:spcBef>
              <a:spcAft>
                <a:spcPts val="0"/>
              </a:spcAft>
              <a:buClr>
                <a:schemeClr val="dk1"/>
              </a:buClr>
              <a:buSzPts val="2600"/>
              <a:buChar char="●"/>
            </a:pPr>
            <a:r>
              <a:rPr lang="en" sz="1800"/>
              <a:t>Bias ကို တတ်နိုင်သမျှ လျော့နည်းစေဖို့ လိုပါတယ်</a:t>
            </a:r>
            <a:endParaRPr sz="1800"/>
          </a:p>
          <a:p>
            <a:pPr indent="-203200" lvl="0" marL="177800" rtl="0" algn="l">
              <a:lnSpc>
                <a:spcPct val="120000"/>
              </a:lnSpc>
              <a:spcBef>
                <a:spcPts val="1400"/>
              </a:spcBef>
              <a:spcAft>
                <a:spcPts val="0"/>
              </a:spcAft>
              <a:buClr>
                <a:schemeClr val="dk1"/>
              </a:buClr>
              <a:buSzPts val="2600"/>
              <a:buChar char="●"/>
            </a:pPr>
            <a:r>
              <a:rPr lang="en" sz="1800"/>
              <a:t>တစ်ဖက်ပါ standards ၅ ခုဖြင့် ထိန်းကျောင်းနိုင်သည်</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0" st="0"/>
                                            </p:txEl>
                                          </p:spTgt>
                                        </p:tgtEl>
                                        <p:attrNameLst>
                                          <p:attrName>style.visibility</p:attrName>
                                        </p:attrNameLst>
                                      </p:cBhvr>
                                      <p:to>
                                        <p:strVal val="visible"/>
                                      </p:to>
                                    </p:set>
                                    <p:animEffect filter="fade" transition="in">
                                      <p:cBhvr>
                                        <p:cTn dur="500"/>
                                        <p:tgtEl>
                                          <p:spTgt spid="3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1" st="1"/>
                                            </p:txEl>
                                          </p:spTgt>
                                        </p:tgtEl>
                                        <p:attrNameLst>
                                          <p:attrName>style.visibility</p:attrName>
                                        </p:attrNameLst>
                                      </p:cBhvr>
                                      <p:to>
                                        <p:strVal val="visible"/>
                                      </p:to>
                                    </p:set>
                                    <p:animEffect filter="fade" transition="in">
                                      <p:cBhvr>
                                        <p:cTn dur="500"/>
                                        <p:tgtEl>
                                          <p:spTgt spid="3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2" st="2"/>
                                            </p:txEl>
                                          </p:spTgt>
                                        </p:tgtEl>
                                        <p:attrNameLst>
                                          <p:attrName>style.visibility</p:attrName>
                                        </p:attrNameLst>
                                      </p:cBhvr>
                                      <p:to>
                                        <p:strVal val="visible"/>
                                      </p:to>
                                    </p:set>
                                    <p:animEffect filter="fade" transition="in">
                                      <p:cBhvr>
                                        <p:cTn dur="500"/>
                                        <p:tgtEl>
                                          <p:spTgt spid="3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xEl>
                                              <p:pRg end="3" st="3"/>
                                            </p:txEl>
                                          </p:spTgt>
                                        </p:tgtEl>
                                        <p:attrNameLst>
                                          <p:attrName>style.visibility</p:attrName>
                                        </p:attrNameLst>
                                      </p:cBhvr>
                                      <p:to>
                                        <p:strVal val="visible"/>
                                      </p:to>
                                    </p:set>
                                    <p:animEffect filter="fade" transition="in">
                                      <p:cBhvr>
                                        <p:cTn dur="500"/>
                                        <p:tgtEl>
                                          <p:spTgt spid="32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37"/>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0000"/>
              <a:buFont typeface="Arial"/>
              <a:buNone/>
            </a:pPr>
            <a:r>
              <a:rPr lang="en" sz="3000"/>
              <a:t>အားနည်းချက် နှင့် အားသာချက်များ</a:t>
            </a:r>
            <a:endParaRPr sz="3000"/>
          </a:p>
        </p:txBody>
      </p:sp>
      <p:sp>
        <p:nvSpPr>
          <p:cNvPr id="440" name="Google Shape;440;p37"/>
          <p:cNvSpPr txBox="1"/>
          <p:nvPr/>
        </p:nvSpPr>
        <p:spPr>
          <a:xfrm>
            <a:off x="638395" y="2085910"/>
            <a:ext cx="2495400" cy="4482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0"/>
              </a:spcBef>
              <a:spcAft>
                <a:spcPts val="0"/>
              </a:spcAft>
              <a:buClr>
                <a:srgbClr val="E85225"/>
              </a:buClr>
              <a:buSzPts val="1200"/>
              <a:buFont typeface="Arial"/>
              <a:buNone/>
            </a:pPr>
            <a:r>
              <a:t/>
            </a:r>
            <a:endParaRPr b="1" i="0" sz="1200" u="none" cap="none" strike="noStrike">
              <a:solidFill>
                <a:srgbClr val="E85225"/>
              </a:solidFill>
              <a:latin typeface="Calibri"/>
              <a:ea typeface="Calibri"/>
              <a:cs typeface="Calibri"/>
              <a:sym typeface="Calibri"/>
            </a:endParaRPr>
          </a:p>
        </p:txBody>
      </p:sp>
      <p:graphicFrame>
        <p:nvGraphicFramePr>
          <p:cNvPr id="441" name="Google Shape;441;p37"/>
          <p:cNvGraphicFramePr/>
          <p:nvPr/>
        </p:nvGraphicFramePr>
        <p:xfrm>
          <a:off x="0" y="1232899"/>
          <a:ext cx="3000000" cy="3000000"/>
        </p:xfrm>
        <a:graphic>
          <a:graphicData uri="http://schemas.openxmlformats.org/drawingml/2006/table">
            <a:tbl>
              <a:tblPr bandRow="1" firstRow="1">
                <a:noFill/>
                <a:tableStyleId>{E835668B-4200-4076-B179-06FBAFA72B55}</a:tableStyleId>
              </a:tblPr>
              <a:tblGrid>
                <a:gridCol w="1565025"/>
                <a:gridCol w="2998175"/>
                <a:gridCol w="4580800"/>
              </a:tblGrid>
              <a:tr h="347900">
                <a:tc>
                  <a:txBody>
                    <a:bodyPr/>
                    <a:lstStyle/>
                    <a:p>
                      <a:pPr indent="0" lvl="0" marL="0" marR="0" rtl="0" algn="ctr">
                        <a:lnSpc>
                          <a:spcPct val="120000"/>
                        </a:lnSpc>
                        <a:spcBef>
                          <a:spcPts val="0"/>
                        </a:spcBef>
                        <a:spcAft>
                          <a:spcPts val="0"/>
                        </a:spcAft>
                        <a:buNone/>
                      </a:pPr>
                      <a:r>
                        <a:rPr b="1" i="0" lang="en" sz="1200" u="none" cap="none" strike="noStrike">
                          <a:solidFill>
                            <a:schemeClr val="lt1"/>
                          </a:solidFill>
                          <a:latin typeface="Calibri"/>
                          <a:ea typeface="Calibri"/>
                          <a:cs typeface="Calibri"/>
                          <a:sym typeface="Calibri"/>
                        </a:rPr>
                        <a:t>နည်းစနစ်</a:t>
                      </a:r>
                      <a:endParaRPr b="1" sz="1200" u="none" cap="none" strike="noStrike">
                        <a:solidFill>
                          <a:schemeClr val="lt1"/>
                        </a:solidFill>
                      </a:endParaRPr>
                    </a:p>
                  </a:txBody>
                  <a:tcPr marT="34300" marB="34300" marR="68600" marL="68600" anchor="ctr">
                    <a:solidFill>
                      <a:srgbClr val="0B3949"/>
                    </a:solidFill>
                  </a:tcPr>
                </a:tc>
                <a:tc>
                  <a:txBody>
                    <a:bodyPr/>
                    <a:lstStyle/>
                    <a:p>
                      <a:pPr indent="0" lvl="0" marL="0" marR="0" rtl="0" algn="ctr">
                        <a:lnSpc>
                          <a:spcPct val="120000"/>
                        </a:lnSpc>
                        <a:spcBef>
                          <a:spcPts val="0"/>
                        </a:spcBef>
                        <a:spcAft>
                          <a:spcPts val="0"/>
                        </a:spcAft>
                        <a:buNone/>
                      </a:pPr>
                      <a:r>
                        <a:rPr b="1" i="0" lang="en" sz="1200" u="none" cap="none" strike="noStrike">
                          <a:solidFill>
                            <a:schemeClr val="lt1"/>
                          </a:solidFill>
                          <a:latin typeface="Calibri"/>
                          <a:ea typeface="Calibri"/>
                          <a:cs typeface="Calibri"/>
                          <a:sym typeface="Calibri"/>
                        </a:rPr>
                        <a:t>အားသာချက် </a:t>
                      </a:r>
                      <a:endParaRPr b="1" sz="1200" u="none" cap="none" strike="noStrike">
                        <a:solidFill>
                          <a:schemeClr val="lt1"/>
                        </a:solidFill>
                      </a:endParaRPr>
                    </a:p>
                  </a:txBody>
                  <a:tcPr marT="34300" marB="34300" marR="68600" marL="68600" anchor="ctr">
                    <a:solidFill>
                      <a:srgbClr val="0B3949"/>
                    </a:solidFill>
                  </a:tcPr>
                </a:tc>
                <a:tc>
                  <a:txBody>
                    <a:bodyPr/>
                    <a:lstStyle/>
                    <a:p>
                      <a:pPr indent="0" lvl="0" marL="0" marR="0" rtl="0" algn="ctr">
                        <a:lnSpc>
                          <a:spcPct val="120000"/>
                        </a:lnSpc>
                        <a:spcBef>
                          <a:spcPts val="0"/>
                        </a:spcBef>
                        <a:spcAft>
                          <a:spcPts val="0"/>
                        </a:spcAft>
                        <a:buNone/>
                      </a:pPr>
                      <a:r>
                        <a:rPr b="1" i="0" lang="en" sz="1200" u="none" cap="none" strike="noStrike">
                          <a:solidFill>
                            <a:schemeClr val="lt1"/>
                          </a:solidFill>
                          <a:latin typeface="Calibri"/>
                          <a:ea typeface="Calibri"/>
                          <a:cs typeface="Calibri"/>
                          <a:sym typeface="Calibri"/>
                        </a:rPr>
                        <a:t>အားနည်းချက်</a:t>
                      </a:r>
                      <a:endParaRPr b="1" sz="1200" u="none" cap="none" strike="noStrike">
                        <a:solidFill>
                          <a:schemeClr val="lt1"/>
                        </a:solidFill>
                      </a:endParaRPr>
                    </a:p>
                  </a:txBody>
                  <a:tcPr marT="34300" marB="34300" marR="68600" marL="68600" anchor="ctr">
                    <a:solidFill>
                      <a:srgbClr val="0B3949"/>
                    </a:solidFill>
                  </a:tcPr>
                </a:tc>
              </a:tr>
              <a:tr h="1779700">
                <a:tc>
                  <a:txBody>
                    <a:bodyPr/>
                    <a:lstStyle/>
                    <a:p>
                      <a:pPr indent="0" lvl="0" marL="0" marR="0" rtl="0" algn="l">
                        <a:lnSpc>
                          <a:spcPct val="120000"/>
                        </a:lnSpc>
                        <a:spcBef>
                          <a:spcPts val="0"/>
                        </a:spcBef>
                        <a:spcAft>
                          <a:spcPts val="0"/>
                        </a:spcAft>
                        <a:buClr>
                          <a:schemeClr val="dk1"/>
                        </a:buClr>
                        <a:buSzPts val="1200"/>
                        <a:buFont typeface="Calibri"/>
                        <a:buNone/>
                      </a:pPr>
                      <a:r>
                        <a:rPr b="0" i="0" lang="en" sz="1200" u="none" cap="none" strike="noStrike">
                          <a:solidFill>
                            <a:srgbClr val="000000"/>
                          </a:solidFill>
                          <a:latin typeface="Calibri"/>
                          <a:ea typeface="Calibri"/>
                          <a:cs typeface="Calibri"/>
                          <a:sym typeface="Calibri"/>
                        </a:rPr>
                        <a:t>Survey (စစ်တမ်းမေးခွန်းလွှာ)</a:t>
                      </a:r>
                      <a:br>
                        <a:rPr lang="en" sz="1200" u="none" cap="none" strike="noStrike">
                          <a:solidFill>
                            <a:srgbClr val="000000"/>
                          </a:solidFill>
                        </a:rPr>
                      </a:br>
                      <a:br>
                        <a:rPr lang="en" sz="1200" u="none" cap="none" strike="noStrike">
                          <a:solidFill>
                            <a:srgbClr val="000000"/>
                          </a:solidFill>
                        </a:rPr>
                      </a:br>
                      <a:endParaRPr sz="1200" u="none" cap="none" strike="noStrike">
                        <a:solidFill>
                          <a:srgbClr val="000000"/>
                        </a:solidFill>
                      </a:endParaRPr>
                    </a:p>
                  </a:txBody>
                  <a:tcPr marT="34300" marB="34300" marR="68600" marL="68600">
                    <a:solidFill>
                      <a:srgbClr val="F6F7F9"/>
                    </a:solidFill>
                  </a:tcPr>
                </a:tc>
                <a:tc>
                  <a:txBody>
                    <a:bodyPr/>
                    <a:lstStyle/>
                    <a:p>
                      <a:pPr indent="-215900" lvl="0" marL="215900" marR="0" rtl="0" algn="l">
                        <a:lnSpc>
                          <a:spcPct val="120000"/>
                        </a:lnSpc>
                        <a:spcBef>
                          <a:spcPts val="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အမည်ဖေါ်ပြရန် မလိုအပ်သောကြောင့် ဖြေဆိုသူမှ လွပ်လပ်စွာ  ပြောဆိုနိုင်သည်။</a:t>
                      </a:r>
                      <a:endParaRPr b="0" i="0" sz="1200" u="none" cap="none" strike="noStrike">
                        <a:solidFill>
                          <a:srgbClr val="000000"/>
                        </a:solidFill>
                        <a:latin typeface="Calibri"/>
                        <a:ea typeface="Calibri"/>
                        <a:cs typeface="Calibri"/>
                        <a:sym typeface="Calibri"/>
                      </a:endParaRPr>
                    </a:p>
                    <a:p>
                      <a:pPr indent="-215900" lvl="0" marL="215900" marR="0" rtl="0" algn="l">
                        <a:lnSpc>
                          <a:spcPct val="120000"/>
                        </a:lnSpc>
                        <a:spcBef>
                          <a:spcPts val="50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အချက်အလက်များအား နှိုင်းယှဉ်ရ လွယ်ကူသည်။</a:t>
                      </a:r>
                      <a:endParaRPr b="0" i="0" sz="1200" u="none" cap="none" strike="noStrike">
                        <a:solidFill>
                          <a:srgbClr val="000000"/>
                        </a:solidFill>
                        <a:latin typeface="Calibri"/>
                        <a:ea typeface="Calibri"/>
                        <a:cs typeface="Calibri"/>
                        <a:sym typeface="Calibri"/>
                      </a:endParaRPr>
                    </a:p>
                    <a:p>
                      <a:pPr indent="-215900" lvl="0" marL="215900" marR="0" rtl="0" algn="l">
                        <a:lnSpc>
                          <a:spcPct val="120000"/>
                        </a:lnSpc>
                        <a:spcBef>
                          <a:spcPts val="50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အချက်အလက်များ တသမတ်တည်း ရှိသောကြောင့် လွယ်ကူစွာ ဆန်းစစ် သုံးသပ်နိုင်သည်။</a:t>
                      </a:r>
                      <a:endParaRPr b="0" i="0" sz="1200" u="none" cap="none" strike="noStrike">
                        <a:solidFill>
                          <a:srgbClr val="000000"/>
                        </a:solidFill>
                        <a:latin typeface="Calibri"/>
                        <a:ea typeface="Calibri"/>
                        <a:cs typeface="Calibri"/>
                        <a:sym typeface="Calibri"/>
                      </a:endParaRPr>
                    </a:p>
                  </a:txBody>
                  <a:tcPr marT="34300" marB="34300" marR="68600" marL="68600">
                    <a:solidFill>
                      <a:srgbClr val="F6F7F9"/>
                    </a:solidFill>
                  </a:tcPr>
                </a:tc>
                <a:tc>
                  <a:txBody>
                    <a:bodyPr/>
                    <a:lstStyle/>
                    <a:p>
                      <a:pPr indent="-215900" lvl="0" marL="215900" marR="0" rtl="0" algn="l">
                        <a:lnSpc>
                          <a:spcPct val="120000"/>
                        </a:lnSpc>
                        <a:spcBef>
                          <a:spcPts val="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အချက်အလက်ကောက်ယူသူမှ စစ်တမ်းအား ဂရုတစိုက် မဖြည့်စွက်ခြင်းမျိုး တွေ့ကြုံနိုင်သည်။</a:t>
                      </a:r>
                      <a:endParaRPr sz="1100">
                        <a:solidFill>
                          <a:srgbClr val="000000"/>
                        </a:solidFill>
                      </a:endParaRPr>
                    </a:p>
                    <a:p>
                      <a:pPr indent="-215900" lvl="0" marL="215900" marR="0" rtl="0" algn="l">
                        <a:lnSpc>
                          <a:spcPct val="120000"/>
                        </a:lnSpc>
                        <a:spcBef>
                          <a:spcPts val="50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စစ်တမ်းကောက်ယူခြင်းသည် ဖြစ်ပေါ်နေသည့်အခြေအနေတစ်ခုလုံးကို ခြုံငုံမိနိုင်ရန် ခက်ခဲသည်။</a:t>
                      </a:r>
                      <a:endParaRPr sz="1100">
                        <a:solidFill>
                          <a:srgbClr val="000000"/>
                        </a:solidFill>
                      </a:endParaRPr>
                    </a:p>
                    <a:p>
                      <a:pPr indent="-215900" lvl="0" marL="215900" marR="0" rtl="0" algn="l">
                        <a:lnSpc>
                          <a:spcPct val="120000"/>
                        </a:lnSpc>
                        <a:spcBef>
                          <a:spcPts val="50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ကောက်ယူရသည့် အရေအတွက် များလေ့ရှိသောကြောင့် ကုန်ကျစရိတ် များနိုင်သည်။</a:t>
                      </a:r>
                      <a:endParaRPr sz="1100">
                        <a:solidFill>
                          <a:srgbClr val="000000"/>
                        </a:solidFill>
                      </a:endParaRPr>
                    </a:p>
                    <a:p>
                      <a:pPr indent="-139700" lvl="0" marL="215900" marR="0" rtl="0" algn="l">
                        <a:lnSpc>
                          <a:spcPct val="120000"/>
                        </a:lnSpc>
                        <a:spcBef>
                          <a:spcPts val="500"/>
                        </a:spcBef>
                        <a:spcAft>
                          <a:spcPts val="0"/>
                        </a:spcAft>
                        <a:buClr>
                          <a:schemeClr val="dk1"/>
                        </a:buClr>
                        <a:buSzPts val="1200"/>
                        <a:buFont typeface="Arial"/>
                        <a:buNone/>
                      </a:pPr>
                      <a:r>
                        <a:t/>
                      </a:r>
                      <a:endParaRPr b="0" i="0" sz="1200" u="none" cap="none" strike="noStrike">
                        <a:solidFill>
                          <a:srgbClr val="000000"/>
                        </a:solidFill>
                        <a:latin typeface="Calibri"/>
                        <a:ea typeface="Calibri"/>
                        <a:cs typeface="Calibri"/>
                        <a:sym typeface="Calibri"/>
                      </a:endParaRPr>
                    </a:p>
                  </a:txBody>
                  <a:tcPr marT="34300" marB="34300" marR="68600" marL="68600">
                    <a:solidFill>
                      <a:srgbClr val="F6F7F9"/>
                    </a:solidFill>
                  </a:tcPr>
                </a:tc>
              </a:tr>
              <a:tr h="1836950">
                <a:tc>
                  <a:txBody>
                    <a:bodyPr/>
                    <a:lstStyle/>
                    <a:p>
                      <a:pPr indent="0" lvl="0" marL="0" marR="0" rtl="0" algn="l">
                        <a:lnSpc>
                          <a:spcPct val="120000"/>
                        </a:lnSpc>
                        <a:spcBef>
                          <a:spcPts val="0"/>
                        </a:spcBef>
                        <a:spcAft>
                          <a:spcPts val="0"/>
                        </a:spcAft>
                        <a:buNone/>
                      </a:pPr>
                      <a:r>
                        <a:rPr b="0" i="0" lang="en" sz="1200" u="none" cap="none" strike="noStrike">
                          <a:solidFill>
                            <a:srgbClr val="000000"/>
                          </a:solidFill>
                          <a:latin typeface="Calibri"/>
                          <a:ea typeface="Calibri"/>
                          <a:cs typeface="Calibri"/>
                          <a:sym typeface="Calibri"/>
                        </a:rPr>
                        <a:t>Key Informant Interview (လူတွေ့မေးမြန်းခြင်း)</a:t>
                      </a:r>
                      <a:br>
                        <a:rPr lang="en" sz="1200" u="none" cap="none" strike="noStrike">
                          <a:solidFill>
                            <a:srgbClr val="000000"/>
                          </a:solidFill>
                        </a:rPr>
                      </a:br>
                      <a:br>
                        <a:rPr lang="en" sz="1200" u="none" cap="none" strike="noStrike">
                          <a:solidFill>
                            <a:srgbClr val="000000"/>
                          </a:solidFill>
                        </a:rPr>
                      </a:br>
                      <a:endParaRPr sz="1200" u="none" cap="none" strike="noStrike">
                        <a:solidFill>
                          <a:srgbClr val="000000"/>
                        </a:solidFill>
                      </a:endParaRPr>
                    </a:p>
                  </a:txBody>
                  <a:tcPr marT="34300" marB="34300" marR="68600" marL="68600"/>
                </a:tc>
                <a:tc>
                  <a:txBody>
                    <a:bodyPr/>
                    <a:lstStyle/>
                    <a:p>
                      <a:pPr indent="-215900" lvl="0" marL="215900" marR="0" rtl="0" algn="l">
                        <a:lnSpc>
                          <a:spcPct val="120000"/>
                        </a:lnSpc>
                        <a:spcBef>
                          <a:spcPts val="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ပိုမို အတွင်းကျသော အချက်အလက်များ ရရှိနိုင်သည်။</a:t>
                      </a:r>
                      <a:endParaRPr sz="1100">
                        <a:solidFill>
                          <a:srgbClr val="000000"/>
                        </a:solidFill>
                      </a:endParaRPr>
                    </a:p>
                    <a:p>
                      <a:pPr indent="-215900" lvl="0" marL="215900" marR="0" rtl="0" algn="l">
                        <a:lnSpc>
                          <a:spcPct val="120000"/>
                        </a:lnSpc>
                        <a:spcBef>
                          <a:spcPts val="50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ကိစ္စရပ်များစွာကို လွှမ်းခြုံနိုင်သည်။</a:t>
                      </a:r>
                      <a:endParaRPr sz="1100">
                        <a:solidFill>
                          <a:srgbClr val="000000"/>
                        </a:solidFill>
                      </a:endParaRPr>
                    </a:p>
                    <a:p>
                      <a:pPr indent="-215900" lvl="0" marL="215900" marR="0" rtl="0" algn="l">
                        <a:lnSpc>
                          <a:spcPct val="120000"/>
                        </a:lnSpc>
                        <a:spcBef>
                          <a:spcPts val="50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ချက်ချင်း တုံ့ပြန်နိုင်သည်။ ပိုမိုနားလည် စေရန် ထပ်ဆင့် စူးစမ်းလေ့လာနိုင်သည်။</a:t>
                      </a:r>
                      <a:endParaRPr sz="1100">
                        <a:solidFill>
                          <a:srgbClr val="000000"/>
                        </a:solidFill>
                      </a:endParaRPr>
                    </a:p>
                    <a:p>
                      <a:pPr indent="-215900" lvl="0" marL="215900" marR="0" rtl="0" algn="l">
                        <a:lnSpc>
                          <a:spcPct val="120000"/>
                        </a:lnSpc>
                        <a:spcBef>
                          <a:spcPts val="50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ဖြေဆိုသူနှင့် မေးမြန်းသူ ရင်းနှီးမှုရရှိရန် အခွင့်အရေးရှိသည်။</a:t>
                      </a:r>
                      <a:endParaRPr sz="1100">
                        <a:solidFill>
                          <a:srgbClr val="000000"/>
                        </a:solidFill>
                      </a:endParaRPr>
                    </a:p>
                  </a:txBody>
                  <a:tcPr marT="34300" marB="34300" marR="68600" marL="68600"/>
                </a:tc>
                <a:tc>
                  <a:txBody>
                    <a:bodyPr/>
                    <a:lstStyle/>
                    <a:p>
                      <a:pPr indent="-215900" lvl="0" marL="215900" marR="0" rtl="0" algn="l">
                        <a:lnSpc>
                          <a:spcPct val="120000"/>
                        </a:lnSpc>
                        <a:spcBef>
                          <a:spcPts val="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အချိန်ကြာမြင့်နိုင်သည်။</a:t>
                      </a:r>
                      <a:endParaRPr sz="1100">
                        <a:solidFill>
                          <a:srgbClr val="000000"/>
                        </a:solidFill>
                      </a:endParaRPr>
                    </a:p>
                    <a:p>
                      <a:pPr indent="-215900" lvl="0" marL="215900" marR="0" rtl="0" algn="l">
                        <a:lnSpc>
                          <a:spcPct val="120000"/>
                        </a:lnSpc>
                        <a:spcBef>
                          <a:spcPts val="50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အချက်အလက်များကိုသုံးသပ်ရန်နှင့် ချိန်ထိုးစစ်ဆေးရန် ခက်ခဲနိုင်သည်။</a:t>
                      </a:r>
                      <a:endParaRPr sz="1100">
                        <a:solidFill>
                          <a:srgbClr val="000000"/>
                        </a:solidFill>
                      </a:endParaRPr>
                    </a:p>
                    <a:p>
                      <a:pPr indent="-215900" lvl="0" marL="215900" marR="0" rtl="0" algn="l">
                        <a:lnSpc>
                          <a:spcPct val="120000"/>
                        </a:lnSpc>
                        <a:spcBef>
                          <a:spcPts val="50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မေးမြန်းသူမှ ဘက်လိုက်သောမေးခွန်းများ မေးမိနိုင်သည်။</a:t>
                      </a:r>
                      <a:endParaRPr sz="1100">
                        <a:solidFill>
                          <a:srgbClr val="000000"/>
                        </a:solidFill>
                      </a:endParaRPr>
                    </a:p>
                    <a:p>
                      <a:pPr indent="-215900" lvl="0" marL="215900" marR="0" rtl="0" algn="l">
                        <a:lnSpc>
                          <a:spcPct val="120000"/>
                        </a:lnSpc>
                        <a:spcBef>
                          <a:spcPts val="50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မျက်နှာချင်းဆိုင်ဖြေဆိုရသောကြောင့် ဖြေဆိုသူမှ အရှိအတိုင်း ပွင့်လင်းစွာ ဖြေဆိုရန် အခက်အခဲရှိနိုင်သည်။</a:t>
                      </a:r>
                      <a:endParaRPr b="0" i="0" sz="1200" u="none" cap="none" strike="noStrike">
                        <a:solidFill>
                          <a:srgbClr val="000000"/>
                        </a:solidFill>
                        <a:latin typeface="Calibri"/>
                        <a:ea typeface="Calibri"/>
                        <a:cs typeface="Calibri"/>
                        <a:sym typeface="Calibri"/>
                      </a:endParaRPr>
                    </a:p>
                    <a:p>
                      <a:pPr indent="-215900" lvl="0" marL="215900" marR="0" rtl="0" algn="l">
                        <a:lnSpc>
                          <a:spcPct val="120000"/>
                        </a:lnSpc>
                        <a:spcBef>
                          <a:spcPts val="50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သတင်းပေးသူရွေးချယ်မှု မှားယွင်းပါက လိုအပ်သော သတင်းအချက် အလက် များလုံလောက်စွာမရှိနိုင်ပါ။</a:t>
                      </a:r>
                      <a:endParaRPr b="0" i="0" sz="1200" u="none" cap="none" strike="noStrike">
                        <a:solidFill>
                          <a:srgbClr val="000000"/>
                        </a:solidFill>
                        <a:latin typeface="Calibri"/>
                        <a:ea typeface="Calibri"/>
                        <a:cs typeface="Calibri"/>
                        <a:sym typeface="Calibri"/>
                      </a:endParaRPr>
                    </a:p>
                  </a:txBody>
                  <a:tcPr marT="34300" marB="34300" marR="68600" marL="68600"/>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38"/>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000000"/>
              </a:buClr>
              <a:buSzPct val="100000"/>
              <a:buFont typeface="Arial"/>
              <a:buNone/>
            </a:pPr>
            <a:r>
              <a:rPr lang="en" sz="3000">
                <a:solidFill>
                  <a:srgbClr val="000000"/>
                </a:solidFill>
              </a:rPr>
              <a:t>အားနည်းချက် နှင့် အားသာချက်များ</a:t>
            </a:r>
            <a:endParaRPr/>
          </a:p>
        </p:txBody>
      </p:sp>
      <p:graphicFrame>
        <p:nvGraphicFramePr>
          <p:cNvPr id="447" name="Google Shape;447;p38"/>
          <p:cNvGraphicFramePr/>
          <p:nvPr/>
        </p:nvGraphicFramePr>
        <p:xfrm>
          <a:off x="0" y="980754"/>
          <a:ext cx="3000000" cy="3000000"/>
        </p:xfrm>
        <a:graphic>
          <a:graphicData uri="http://schemas.openxmlformats.org/drawingml/2006/table">
            <a:tbl>
              <a:tblPr bandRow="1" firstRow="1">
                <a:noFill/>
                <a:tableStyleId>{E835668B-4200-4076-B179-06FBAFA72B55}</a:tableStyleId>
              </a:tblPr>
              <a:tblGrid>
                <a:gridCol w="1565025"/>
                <a:gridCol w="2998175"/>
                <a:gridCol w="4580800"/>
              </a:tblGrid>
              <a:tr h="333700">
                <a:tc>
                  <a:txBody>
                    <a:bodyPr/>
                    <a:lstStyle/>
                    <a:p>
                      <a:pPr indent="0" lvl="0" marL="0" marR="0" rtl="0" algn="ctr">
                        <a:lnSpc>
                          <a:spcPct val="120000"/>
                        </a:lnSpc>
                        <a:spcBef>
                          <a:spcPts val="0"/>
                        </a:spcBef>
                        <a:spcAft>
                          <a:spcPts val="0"/>
                        </a:spcAft>
                        <a:buNone/>
                      </a:pPr>
                      <a:r>
                        <a:rPr b="1" i="0" lang="en" sz="1200" u="none" cap="none" strike="noStrike">
                          <a:solidFill>
                            <a:schemeClr val="lt1"/>
                          </a:solidFill>
                          <a:latin typeface="Calibri"/>
                          <a:ea typeface="Calibri"/>
                          <a:cs typeface="Calibri"/>
                          <a:sym typeface="Calibri"/>
                        </a:rPr>
                        <a:t>နည်းစနစ်</a:t>
                      </a:r>
                      <a:endParaRPr b="1" sz="1200" u="none" cap="none" strike="noStrike">
                        <a:solidFill>
                          <a:schemeClr val="lt1"/>
                        </a:solidFill>
                      </a:endParaRPr>
                    </a:p>
                  </a:txBody>
                  <a:tcPr marT="34300" marB="34300" marR="68600" marL="68600" anchor="ctr">
                    <a:solidFill>
                      <a:srgbClr val="0B3949"/>
                    </a:solidFill>
                  </a:tcPr>
                </a:tc>
                <a:tc>
                  <a:txBody>
                    <a:bodyPr/>
                    <a:lstStyle/>
                    <a:p>
                      <a:pPr indent="0" lvl="0" marL="0" marR="0" rtl="0" algn="ctr">
                        <a:lnSpc>
                          <a:spcPct val="120000"/>
                        </a:lnSpc>
                        <a:spcBef>
                          <a:spcPts val="0"/>
                        </a:spcBef>
                        <a:spcAft>
                          <a:spcPts val="0"/>
                        </a:spcAft>
                        <a:buNone/>
                      </a:pPr>
                      <a:r>
                        <a:rPr b="1" i="0" lang="en" sz="1200" u="none" cap="none" strike="noStrike">
                          <a:solidFill>
                            <a:schemeClr val="lt1"/>
                          </a:solidFill>
                          <a:latin typeface="Calibri"/>
                          <a:ea typeface="Calibri"/>
                          <a:cs typeface="Calibri"/>
                          <a:sym typeface="Calibri"/>
                        </a:rPr>
                        <a:t>အားသာချက် </a:t>
                      </a:r>
                      <a:endParaRPr b="1" sz="1200" u="none" cap="none" strike="noStrike">
                        <a:solidFill>
                          <a:schemeClr val="lt1"/>
                        </a:solidFill>
                      </a:endParaRPr>
                    </a:p>
                  </a:txBody>
                  <a:tcPr marT="34300" marB="34300" marR="68600" marL="68600" anchor="ctr">
                    <a:solidFill>
                      <a:srgbClr val="0B3949"/>
                    </a:solidFill>
                  </a:tcPr>
                </a:tc>
                <a:tc>
                  <a:txBody>
                    <a:bodyPr/>
                    <a:lstStyle/>
                    <a:p>
                      <a:pPr indent="0" lvl="0" marL="0" marR="0" rtl="0" algn="ctr">
                        <a:lnSpc>
                          <a:spcPct val="120000"/>
                        </a:lnSpc>
                        <a:spcBef>
                          <a:spcPts val="0"/>
                        </a:spcBef>
                        <a:spcAft>
                          <a:spcPts val="0"/>
                        </a:spcAft>
                        <a:buNone/>
                      </a:pPr>
                      <a:r>
                        <a:rPr b="1" i="0" lang="en" sz="1200" u="none" cap="none" strike="noStrike">
                          <a:solidFill>
                            <a:schemeClr val="lt1"/>
                          </a:solidFill>
                          <a:latin typeface="Calibri"/>
                          <a:ea typeface="Calibri"/>
                          <a:cs typeface="Calibri"/>
                          <a:sym typeface="Calibri"/>
                        </a:rPr>
                        <a:t>အားနည်းချက်</a:t>
                      </a:r>
                      <a:endParaRPr b="1" sz="1200" u="none" cap="none" strike="noStrike">
                        <a:solidFill>
                          <a:schemeClr val="lt1"/>
                        </a:solidFill>
                      </a:endParaRPr>
                    </a:p>
                  </a:txBody>
                  <a:tcPr marT="34300" marB="34300" marR="68600" marL="68600" anchor="ctr">
                    <a:solidFill>
                      <a:srgbClr val="0B3949"/>
                    </a:solidFill>
                  </a:tcPr>
                </a:tc>
              </a:tr>
              <a:tr h="1308725">
                <a:tc>
                  <a:txBody>
                    <a:bodyPr/>
                    <a:lstStyle/>
                    <a:p>
                      <a:pPr indent="0" lvl="0" marL="0" marR="0" rtl="0" algn="l">
                        <a:lnSpc>
                          <a:spcPct val="120000"/>
                        </a:lnSpc>
                        <a:spcBef>
                          <a:spcPts val="0"/>
                        </a:spcBef>
                        <a:spcAft>
                          <a:spcPts val="0"/>
                        </a:spcAft>
                        <a:buNone/>
                      </a:pPr>
                      <a:r>
                        <a:rPr b="0" i="0" lang="en" sz="1200" u="none" cap="none" strike="noStrike">
                          <a:solidFill>
                            <a:srgbClr val="000000"/>
                          </a:solidFill>
                          <a:latin typeface="Calibri"/>
                          <a:ea typeface="Calibri"/>
                          <a:cs typeface="Calibri"/>
                          <a:sym typeface="Calibri"/>
                        </a:rPr>
                        <a:t>Desk Study (အခြားသတင်း အချက်အလက်များမှ လေ့လာခြင်း)</a:t>
                      </a:r>
                      <a:br>
                        <a:rPr lang="en" sz="1200" u="none" cap="none" strike="noStrike">
                          <a:solidFill>
                            <a:srgbClr val="000000"/>
                          </a:solidFill>
                        </a:rPr>
                      </a:br>
                      <a:br>
                        <a:rPr lang="en" sz="1200" u="none" cap="none" strike="noStrike">
                          <a:solidFill>
                            <a:srgbClr val="000000"/>
                          </a:solidFill>
                        </a:rPr>
                      </a:br>
                      <a:endParaRPr sz="1200" u="none" cap="none" strike="noStrike">
                        <a:solidFill>
                          <a:srgbClr val="000000"/>
                        </a:solidFill>
                      </a:endParaRPr>
                    </a:p>
                  </a:txBody>
                  <a:tcPr marT="34300" marB="34300" marR="68600" marL="68600">
                    <a:solidFill>
                      <a:srgbClr val="F6F7F9"/>
                    </a:solidFill>
                  </a:tcPr>
                </a:tc>
                <a:tc>
                  <a:txBody>
                    <a:bodyPr/>
                    <a:lstStyle/>
                    <a:p>
                      <a:pPr indent="-114300" lvl="0" marL="127000" marR="0" rtl="0" algn="l">
                        <a:lnSpc>
                          <a:spcPct val="120000"/>
                        </a:lnSpc>
                        <a:spcBef>
                          <a:spcPts val="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သတင်းအချက်အလက် များကို ကိုယ်တိုင် ကောက်ခံရန်မလိုဘဲ ရရှိနိုင်သောကြောင့် ကုန်ကျစရိတ် အလွန်သက်သာသည်။ </a:t>
                      </a:r>
                      <a:endParaRPr sz="1100">
                        <a:solidFill>
                          <a:srgbClr val="000000"/>
                        </a:solidFill>
                      </a:endParaRPr>
                    </a:p>
                    <a:p>
                      <a:pPr indent="-114300" lvl="0" marL="127000" marR="0" rtl="0" algn="l">
                        <a:lnSpc>
                          <a:spcPct val="120000"/>
                        </a:lnSpc>
                        <a:spcBef>
                          <a:spcPts val="50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ခွဲခြမ်းစိတ်ဖြာသုံးသပ် ထားပြီးသော သတင်းအချက်အလက်များကို အဆင်သင့် အသုံးပြုနိုင်သည်။</a:t>
                      </a:r>
                      <a:endParaRPr b="0" i="0" sz="1200" u="none" cap="none" strike="noStrike">
                        <a:solidFill>
                          <a:srgbClr val="000000"/>
                        </a:solidFill>
                        <a:latin typeface="Calibri"/>
                        <a:ea typeface="Calibri"/>
                        <a:cs typeface="Calibri"/>
                        <a:sym typeface="Calibri"/>
                      </a:endParaRPr>
                    </a:p>
                  </a:txBody>
                  <a:tcPr marT="34300" marB="34300" marR="68600" marL="68600">
                    <a:solidFill>
                      <a:srgbClr val="F6F7F9"/>
                    </a:solidFill>
                  </a:tcPr>
                </a:tc>
                <a:tc>
                  <a:txBody>
                    <a:bodyPr/>
                    <a:lstStyle/>
                    <a:p>
                      <a:pPr indent="-114300" lvl="0" marL="127000" marR="0" rtl="0" algn="l">
                        <a:lnSpc>
                          <a:spcPct val="120000"/>
                        </a:lnSpc>
                        <a:spcBef>
                          <a:spcPts val="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မိမိ မလိုအပ်သော သတင်းအချက်အလက်များစွာ ရောနှောပါဝင် နေနိုင်သည်။ </a:t>
                      </a:r>
                      <a:endParaRPr sz="1100">
                        <a:solidFill>
                          <a:srgbClr val="000000"/>
                        </a:solidFill>
                      </a:endParaRPr>
                    </a:p>
                    <a:p>
                      <a:pPr indent="-114300" lvl="0" marL="127000" marR="0" rtl="0" algn="l">
                        <a:lnSpc>
                          <a:spcPct val="120000"/>
                        </a:lnSpc>
                        <a:spcBef>
                          <a:spcPts val="50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သတင်းအချက်အလက် မပြည့်မစုံခြင်း ကြုံတွေ့နိုင်သည်။   </a:t>
                      </a:r>
                      <a:endParaRPr sz="1100">
                        <a:solidFill>
                          <a:srgbClr val="000000"/>
                        </a:solidFill>
                      </a:endParaRPr>
                    </a:p>
                    <a:p>
                      <a:pPr indent="-114300" lvl="0" marL="127000" marR="0" rtl="0" algn="l">
                        <a:lnSpc>
                          <a:spcPct val="120000"/>
                        </a:lnSpc>
                        <a:spcBef>
                          <a:spcPts val="50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သတင်းအချက်အလက်များကို ပြောင်းလဲယူ၍မရပါ။ </a:t>
                      </a:r>
                      <a:endParaRPr b="0" i="0" sz="1200" u="none" cap="none" strike="noStrike">
                        <a:solidFill>
                          <a:srgbClr val="000000"/>
                        </a:solidFill>
                        <a:latin typeface="Calibri"/>
                        <a:ea typeface="Calibri"/>
                        <a:cs typeface="Calibri"/>
                        <a:sym typeface="Calibri"/>
                      </a:endParaRPr>
                    </a:p>
                    <a:p>
                      <a:pPr indent="-114300" lvl="0" marL="127000" marR="0" rtl="0" algn="l">
                        <a:lnSpc>
                          <a:spcPct val="120000"/>
                        </a:lnSpc>
                        <a:spcBef>
                          <a:spcPts val="50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Desk Study တစ်မျိုးတည်းကို အသုံးပြု၍ လေ့လာ ဆန်းစစ်ခြင်း ပြုလုပ်ရန် မလုံလောက်ပါ။</a:t>
                      </a:r>
                      <a:endParaRPr b="0" i="0" sz="1200" u="none" cap="none" strike="noStrike">
                        <a:solidFill>
                          <a:srgbClr val="000000"/>
                        </a:solidFill>
                        <a:latin typeface="Calibri"/>
                        <a:ea typeface="Calibri"/>
                        <a:cs typeface="Calibri"/>
                        <a:sym typeface="Calibri"/>
                      </a:endParaRPr>
                    </a:p>
                  </a:txBody>
                  <a:tcPr marT="34300" marB="34300" marR="68600" marL="68600">
                    <a:solidFill>
                      <a:srgbClr val="F6F7F9"/>
                    </a:solidFill>
                  </a:tcPr>
                </a:tc>
              </a:tr>
              <a:tr h="1666550">
                <a:tc>
                  <a:txBody>
                    <a:bodyPr/>
                    <a:lstStyle/>
                    <a:p>
                      <a:pPr indent="0" lvl="0" marL="0" marR="0" rtl="0" algn="l">
                        <a:lnSpc>
                          <a:spcPct val="120000"/>
                        </a:lnSpc>
                        <a:spcBef>
                          <a:spcPts val="0"/>
                        </a:spcBef>
                        <a:spcAft>
                          <a:spcPts val="0"/>
                        </a:spcAft>
                        <a:buClr>
                          <a:schemeClr val="dk1"/>
                        </a:buClr>
                        <a:buSzPts val="1200"/>
                        <a:buFont typeface="Calibri"/>
                        <a:buNone/>
                      </a:pPr>
                      <a:r>
                        <a:rPr b="0" i="0" lang="en" sz="1200" u="none" cap="none" strike="noStrike">
                          <a:solidFill>
                            <a:srgbClr val="000000"/>
                          </a:solidFill>
                          <a:latin typeface="Calibri"/>
                          <a:ea typeface="Calibri"/>
                          <a:cs typeface="Calibri"/>
                          <a:sym typeface="Calibri"/>
                        </a:rPr>
                        <a:t>Focus Group Discussion (ဦးတည်အုပ်စုကို ဆွေးနွေးမေးမြန်းခြင်း)</a:t>
                      </a:r>
                      <a:br>
                        <a:rPr lang="en" sz="1200" u="none" cap="none" strike="noStrike">
                          <a:solidFill>
                            <a:srgbClr val="000000"/>
                          </a:solidFill>
                        </a:rPr>
                      </a:br>
                      <a:br>
                        <a:rPr lang="en" sz="1200" u="none" cap="none" strike="noStrike">
                          <a:solidFill>
                            <a:srgbClr val="000000"/>
                          </a:solidFill>
                        </a:rPr>
                      </a:br>
                      <a:endParaRPr sz="1200" u="none" cap="none" strike="noStrike">
                        <a:solidFill>
                          <a:srgbClr val="000000"/>
                        </a:solidFill>
                      </a:endParaRPr>
                    </a:p>
                  </a:txBody>
                  <a:tcPr marT="34300" marB="34300" marR="68600" marL="68600"/>
                </a:tc>
                <a:tc>
                  <a:txBody>
                    <a:bodyPr/>
                    <a:lstStyle/>
                    <a:p>
                      <a:pPr indent="-114300" lvl="0" marL="127000" marR="0" rtl="0" algn="l">
                        <a:lnSpc>
                          <a:spcPct val="120000"/>
                        </a:lnSpc>
                        <a:spcBef>
                          <a:spcPts val="0"/>
                        </a:spcBef>
                        <a:spcAft>
                          <a:spcPts val="0"/>
                        </a:spcAft>
                        <a:buSzPts val="1200"/>
                        <a:buFont typeface="Arial"/>
                        <a:buChar char="•"/>
                      </a:pPr>
                      <a:r>
                        <a:rPr lang="en" sz="1200" u="none" cap="none" strike="noStrike">
                          <a:solidFill>
                            <a:srgbClr val="000000"/>
                          </a:solidFill>
                        </a:rPr>
                        <a:t>ဦးတည်အုပ်စုတစ်ခုမှ ကိစ္စရပ်တစ်ခုပေါ်တွင် ထားရှိသော အမြင်၊ ခံယူချက်များကို အတွင်းကျကျ သိရှိနိုင်သည်။</a:t>
                      </a:r>
                      <a:endParaRPr sz="1100">
                        <a:solidFill>
                          <a:srgbClr val="000000"/>
                        </a:solidFill>
                      </a:endParaRPr>
                    </a:p>
                    <a:p>
                      <a:pPr indent="-114300" lvl="0" marL="127000" marR="0" rtl="0" algn="l">
                        <a:lnSpc>
                          <a:spcPct val="120000"/>
                        </a:lnSpc>
                        <a:spcBef>
                          <a:spcPts val="500"/>
                        </a:spcBef>
                        <a:spcAft>
                          <a:spcPts val="0"/>
                        </a:spcAft>
                        <a:buSzPts val="1200"/>
                        <a:buFont typeface="Arial"/>
                        <a:buChar char="•"/>
                      </a:pPr>
                      <a:r>
                        <a:rPr lang="en" sz="1200" u="none" cap="none" strike="noStrike">
                          <a:solidFill>
                            <a:srgbClr val="000000"/>
                          </a:solidFill>
                        </a:rPr>
                        <a:t>အားလုံးစုပေါင်း၍ ဆုံးဖြတ်ချက်တစ်ခု ချနိုင်သည်။</a:t>
                      </a:r>
                      <a:endParaRPr sz="1100">
                        <a:solidFill>
                          <a:srgbClr val="000000"/>
                        </a:solidFill>
                      </a:endParaRPr>
                    </a:p>
                    <a:p>
                      <a:pPr indent="-114300" lvl="0" marL="127000" marR="0" rtl="0" algn="l">
                        <a:lnSpc>
                          <a:spcPct val="120000"/>
                        </a:lnSpc>
                        <a:spcBef>
                          <a:spcPts val="500"/>
                        </a:spcBef>
                        <a:spcAft>
                          <a:spcPts val="0"/>
                        </a:spcAft>
                        <a:buSzPts val="1200"/>
                        <a:buFont typeface="Arial"/>
                        <a:buChar char="•"/>
                      </a:pPr>
                      <a:r>
                        <a:rPr lang="en" sz="1200" u="none" cap="none" strike="noStrike">
                          <a:solidFill>
                            <a:srgbClr val="000000"/>
                          </a:solidFill>
                        </a:rPr>
                        <a:t>ကျယ်ပြန့်ပြီး နက်ရှိုင်းသော အချက်အလက် များကို အချိန်တိုအတွင်း ရရှိနိုင်သည်။</a:t>
                      </a:r>
                      <a:endParaRPr sz="1100">
                        <a:solidFill>
                          <a:srgbClr val="000000"/>
                        </a:solidFill>
                      </a:endParaRPr>
                    </a:p>
                    <a:p>
                      <a:pPr indent="-114300" lvl="0" marL="127000" marR="0" rtl="0" algn="l">
                        <a:lnSpc>
                          <a:spcPct val="120000"/>
                        </a:lnSpc>
                        <a:spcBef>
                          <a:spcPts val="500"/>
                        </a:spcBef>
                        <a:spcAft>
                          <a:spcPts val="0"/>
                        </a:spcAft>
                        <a:buSzPts val="1200"/>
                        <a:buFont typeface="Arial"/>
                        <a:buChar char="•"/>
                      </a:pPr>
                      <a:r>
                        <a:rPr lang="en" sz="1200" u="none" cap="none" strike="noStrike">
                          <a:solidFill>
                            <a:srgbClr val="000000"/>
                          </a:solidFill>
                        </a:rPr>
                        <a:t>ကျွန်ုပ်တို့လုပ်ဆောင်မည့် လုပ်ငန်းများကို ရှင်းပြခွင့်ရသည်။</a:t>
                      </a:r>
                      <a:endParaRPr sz="1100">
                        <a:solidFill>
                          <a:srgbClr val="000000"/>
                        </a:solidFill>
                      </a:endParaRPr>
                    </a:p>
                  </a:txBody>
                  <a:tcPr marT="34300" marB="34300" marR="68600" marL="68600"/>
                </a:tc>
                <a:tc>
                  <a:txBody>
                    <a:bodyPr/>
                    <a:lstStyle/>
                    <a:p>
                      <a:pPr indent="-114300" lvl="0" marL="127000" marR="0" rtl="0" algn="l">
                        <a:lnSpc>
                          <a:spcPct val="120000"/>
                        </a:lnSpc>
                        <a:spcBef>
                          <a:spcPts val="0"/>
                        </a:spcBef>
                        <a:spcAft>
                          <a:spcPts val="0"/>
                        </a:spcAft>
                        <a:buSzPts val="1200"/>
                        <a:buFont typeface="Arial"/>
                        <a:buChar char="•"/>
                      </a:pPr>
                      <a:r>
                        <a:rPr lang="en" sz="1200" u="none" cap="none" strike="noStrike">
                          <a:solidFill>
                            <a:srgbClr val="000000"/>
                          </a:solidFill>
                        </a:rPr>
                        <a:t> လိုအပ်သည့်လူဦးရေ၊ ပါဝင်စေလိုသည့်ပုဂ္ဂိုလ်များ  တစ်စုတစ်စည်းတည်း ပါဝင်ရန် ခက်ခဲသည်။</a:t>
                      </a:r>
                      <a:endParaRPr sz="1100">
                        <a:solidFill>
                          <a:srgbClr val="000000"/>
                        </a:solidFill>
                      </a:endParaRPr>
                    </a:p>
                    <a:p>
                      <a:pPr indent="-114300" lvl="0" marL="127000" marR="0" rtl="0" algn="l">
                        <a:lnSpc>
                          <a:spcPct val="120000"/>
                        </a:lnSpc>
                        <a:spcBef>
                          <a:spcPts val="500"/>
                        </a:spcBef>
                        <a:spcAft>
                          <a:spcPts val="0"/>
                        </a:spcAft>
                        <a:buSzPts val="1200"/>
                        <a:buFont typeface="Arial"/>
                        <a:buChar char="•"/>
                      </a:pPr>
                      <a:r>
                        <a:rPr lang="en" sz="1200" u="none" cap="none" strike="noStrike">
                          <a:solidFill>
                            <a:srgbClr val="000000"/>
                          </a:solidFill>
                        </a:rPr>
                        <a:t>ဆွေးနွေးသော အကြောင်းအရာများ ကျယ်ပြန့်လွန်းပါက ပြန်လည် သုံးသပ်ရန် ခက်ခဲနိုင်သည်။</a:t>
                      </a:r>
                      <a:endParaRPr sz="1100">
                        <a:solidFill>
                          <a:srgbClr val="000000"/>
                        </a:solidFill>
                      </a:endParaRPr>
                    </a:p>
                    <a:p>
                      <a:pPr indent="-114300" lvl="0" marL="127000" marR="0" rtl="0" algn="l">
                        <a:lnSpc>
                          <a:spcPct val="120000"/>
                        </a:lnSpc>
                        <a:spcBef>
                          <a:spcPts val="500"/>
                        </a:spcBef>
                        <a:spcAft>
                          <a:spcPts val="0"/>
                        </a:spcAft>
                        <a:buSzPts val="1200"/>
                        <a:buFont typeface="Arial"/>
                        <a:buChar char="•"/>
                      </a:pPr>
                      <a:r>
                        <a:rPr lang="en" sz="1200" u="none" cap="none" strike="noStrike">
                          <a:solidFill>
                            <a:srgbClr val="000000"/>
                          </a:solidFill>
                        </a:rPr>
                        <a:t>အရည်အချင်းရှိသော ဦးဆောင်မေးမြန်းသူများ ဖြစ်ရန် လိုအပ်ပါသည်။</a:t>
                      </a:r>
                      <a:endParaRPr sz="1100">
                        <a:solidFill>
                          <a:srgbClr val="000000"/>
                        </a:solidFill>
                      </a:endParaRPr>
                    </a:p>
                    <a:p>
                      <a:pPr indent="-114300" lvl="0" marL="127000" marR="0" rtl="0" algn="l">
                        <a:lnSpc>
                          <a:spcPct val="120000"/>
                        </a:lnSpc>
                        <a:spcBef>
                          <a:spcPts val="500"/>
                        </a:spcBef>
                        <a:spcAft>
                          <a:spcPts val="0"/>
                        </a:spcAft>
                        <a:buSzPts val="1200"/>
                        <a:buFont typeface="Arial"/>
                        <a:buChar char="•"/>
                      </a:pPr>
                      <a:r>
                        <a:rPr lang="en" sz="1200" u="none" cap="none" strike="noStrike">
                          <a:solidFill>
                            <a:srgbClr val="000000"/>
                          </a:solidFill>
                        </a:rPr>
                        <a:t>အများရှေ့တွင် ဖြေဆိုရသောကြောင့် </a:t>
                      </a:r>
                      <a:r>
                        <a:rPr b="0" i="0" lang="en" sz="1200" u="none" cap="none" strike="noStrike">
                          <a:solidFill>
                            <a:srgbClr val="000000"/>
                          </a:solidFill>
                          <a:latin typeface="Calibri"/>
                          <a:ea typeface="Calibri"/>
                          <a:cs typeface="Calibri"/>
                          <a:sym typeface="Calibri"/>
                        </a:rPr>
                        <a:t>ဖြေဆိုသူမှ အရှိအတိုင်း ပွင့်လင်းစွာ ပြောဆိုရန် အခက်အခဲရှိနိုင်သည်။</a:t>
                      </a:r>
                      <a:endParaRPr sz="1200" u="none" cap="none" strike="noStrike">
                        <a:solidFill>
                          <a:srgbClr val="000000"/>
                        </a:solidFill>
                      </a:endParaRPr>
                    </a:p>
                    <a:p>
                      <a:pPr indent="-114300" lvl="0" marL="127000" marR="0" rtl="0" algn="l">
                        <a:lnSpc>
                          <a:spcPct val="120000"/>
                        </a:lnSpc>
                        <a:spcBef>
                          <a:spcPts val="500"/>
                        </a:spcBef>
                        <a:spcAft>
                          <a:spcPts val="0"/>
                        </a:spcAft>
                        <a:buSzPts val="1200"/>
                        <a:buFont typeface="Arial"/>
                        <a:buChar char="•"/>
                      </a:pPr>
                      <a:r>
                        <a:rPr lang="en" sz="1200" u="none" cap="none" strike="noStrike">
                          <a:solidFill>
                            <a:srgbClr val="000000"/>
                          </a:solidFill>
                        </a:rPr>
                        <a:t>ဦးတည်အုပ်စုအပေါ်မူတည်၍ မတူညီသော အတွေးအခေါ်များ၊ အငြင်းပွားမှုများ ကြုံရနိုင်သည်။</a:t>
                      </a:r>
                      <a:endParaRPr sz="1100">
                        <a:solidFill>
                          <a:srgbClr val="000000"/>
                        </a:solidFill>
                      </a:endParaRPr>
                    </a:p>
                  </a:txBody>
                  <a:tcPr marT="34300" marB="34300" marR="68600" marL="68600"/>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39"/>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rgbClr val="000000"/>
              </a:buClr>
              <a:buSzPct val="100000"/>
              <a:buFont typeface="Arial"/>
              <a:buNone/>
            </a:pPr>
            <a:r>
              <a:rPr lang="en" sz="3000">
                <a:solidFill>
                  <a:srgbClr val="000000"/>
                </a:solidFill>
              </a:rPr>
              <a:t>အားနည်းချက် နှင့် အားသာချက်များ</a:t>
            </a:r>
            <a:endParaRPr/>
          </a:p>
        </p:txBody>
      </p:sp>
      <p:graphicFrame>
        <p:nvGraphicFramePr>
          <p:cNvPr id="453" name="Google Shape;453;p39"/>
          <p:cNvGraphicFramePr/>
          <p:nvPr/>
        </p:nvGraphicFramePr>
        <p:xfrm>
          <a:off x="0" y="1076826"/>
          <a:ext cx="3000000" cy="3000000"/>
        </p:xfrm>
        <a:graphic>
          <a:graphicData uri="http://schemas.openxmlformats.org/drawingml/2006/table">
            <a:tbl>
              <a:tblPr bandRow="1" firstRow="1">
                <a:noFill/>
                <a:tableStyleId>{E835668B-4200-4076-B179-06FBAFA72B55}</a:tableStyleId>
              </a:tblPr>
              <a:tblGrid>
                <a:gridCol w="1565025"/>
                <a:gridCol w="2998175"/>
                <a:gridCol w="4580800"/>
              </a:tblGrid>
              <a:tr h="392150">
                <a:tc>
                  <a:txBody>
                    <a:bodyPr/>
                    <a:lstStyle/>
                    <a:p>
                      <a:pPr indent="0" lvl="0" marL="0" marR="0" rtl="0" algn="ctr">
                        <a:lnSpc>
                          <a:spcPct val="120000"/>
                        </a:lnSpc>
                        <a:spcBef>
                          <a:spcPts val="0"/>
                        </a:spcBef>
                        <a:spcAft>
                          <a:spcPts val="0"/>
                        </a:spcAft>
                        <a:buNone/>
                      </a:pPr>
                      <a:r>
                        <a:rPr b="1" i="0" lang="en" sz="1200" u="none" cap="none" strike="noStrike">
                          <a:solidFill>
                            <a:schemeClr val="lt1"/>
                          </a:solidFill>
                          <a:latin typeface="Calibri"/>
                          <a:ea typeface="Calibri"/>
                          <a:cs typeface="Calibri"/>
                          <a:sym typeface="Calibri"/>
                        </a:rPr>
                        <a:t>နည်းစနစ်</a:t>
                      </a:r>
                      <a:endParaRPr b="1" sz="1200" u="none" cap="none" strike="noStrike">
                        <a:solidFill>
                          <a:schemeClr val="lt1"/>
                        </a:solidFill>
                      </a:endParaRPr>
                    </a:p>
                  </a:txBody>
                  <a:tcPr marT="34300" marB="34300" marR="68600" marL="68600" anchor="ctr">
                    <a:solidFill>
                      <a:srgbClr val="0B3949"/>
                    </a:solidFill>
                  </a:tcPr>
                </a:tc>
                <a:tc>
                  <a:txBody>
                    <a:bodyPr/>
                    <a:lstStyle/>
                    <a:p>
                      <a:pPr indent="0" lvl="0" marL="0" marR="0" rtl="0" algn="ctr">
                        <a:lnSpc>
                          <a:spcPct val="120000"/>
                        </a:lnSpc>
                        <a:spcBef>
                          <a:spcPts val="0"/>
                        </a:spcBef>
                        <a:spcAft>
                          <a:spcPts val="0"/>
                        </a:spcAft>
                        <a:buNone/>
                      </a:pPr>
                      <a:r>
                        <a:rPr b="1" i="0" lang="en" sz="1200" u="none" cap="none" strike="noStrike">
                          <a:solidFill>
                            <a:schemeClr val="lt1"/>
                          </a:solidFill>
                          <a:latin typeface="Calibri"/>
                          <a:ea typeface="Calibri"/>
                          <a:cs typeface="Calibri"/>
                          <a:sym typeface="Calibri"/>
                        </a:rPr>
                        <a:t>အားသာချက် </a:t>
                      </a:r>
                      <a:endParaRPr b="1" sz="1200" u="none" cap="none" strike="noStrike">
                        <a:solidFill>
                          <a:schemeClr val="lt1"/>
                        </a:solidFill>
                      </a:endParaRPr>
                    </a:p>
                  </a:txBody>
                  <a:tcPr marT="34300" marB="34300" marR="68600" marL="68600" anchor="ctr">
                    <a:solidFill>
                      <a:srgbClr val="0B3949"/>
                    </a:solidFill>
                  </a:tcPr>
                </a:tc>
                <a:tc>
                  <a:txBody>
                    <a:bodyPr/>
                    <a:lstStyle/>
                    <a:p>
                      <a:pPr indent="0" lvl="0" marL="0" marR="0" rtl="0" algn="ctr">
                        <a:lnSpc>
                          <a:spcPct val="120000"/>
                        </a:lnSpc>
                        <a:spcBef>
                          <a:spcPts val="0"/>
                        </a:spcBef>
                        <a:spcAft>
                          <a:spcPts val="0"/>
                        </a:spcAft>
                        <a:buNone/>
                      </a:pPr>
                      <a:r>
                        <a:rPr b="1" i="0" lang="en" sz="1200" u="none" cap="none" strike="noStrike">
                          <a:solidFill>
                            <a:schemeClr val="lt1"/>
                          </a:solidFill>
                          <a:latin typeface="Calibri"/>
                          <a:ea typeface="Calibri"/>
                          <a:cs typeface="Calibri"/>
                          <a:sym typeface="Calibri"/>
                        </a:rPr>
                        <a:t>အားနည်းချက်</a:t>
                      </a:r>
                      <a:endParaRPr b="1" sz="1200" u="none" cap="none" strike="noStrike">
                        <a:solidFill>
                          <a:schemeClr val="lt1"/>
                        </a:solidFill>
                      </a:endParaRPr>
                    </a:p>
                  </a:txBody>
                  <a:tcPr marT="34300" marB="34300" marR="68600" marL="68600" anchor="ctr">
                    <a:solidFill>
                      <a:srgbClr val="0B3949"/>
                    </a:solidFill>
                  </a:tcPr>
                </a:tc>
              </a:tr>
              <a:tr h="1666550">
                <a:tc>
                  <a:txBody>
                    <a:bodyPr/>
                    <a:lstStyle/>
                    <a:p>
                      <a:pPr indent="0" lvl="0" marL="0" marR="0" rtl="0" algn="l">
                        <a:lnSpc>
                          <a:spcPct val="120000"/>
                        </a:lnSpc>
                        <a:spcBef>
                          <a:spcPts val="0"/>
                        </a:spcBef>
                        <a:spcAft>
                          <a:spcPts val="0"/>
                        </a:spcAft>
                        <a:buNone/>
                      </a:pPr>
                      <a:r>
                        <a:rPr b="0" i="0" lang="en" sz="1200" u="none" cap="none" strike="noStrike">
                          <a:solidFill>
                            <a:srgbClr val="000000"/>
                          </a:solidFill>
                          <a:latin typeface="Calibri"/>
                          <a:ea typeface="Calibri"/>
                          <a:cs typeface="Calibri"/>
                          <a:sym typeface="Calibri"/>
                        </a:rPr>
                        <a:t>Observation (ကွင်းဆင်း လေ့လာခြင်း)</a:t>
                      </a:r>
                      <a:endParaRPr sz="1100">
                        <a:solidFill>
                          <a:srgbClr val="000000"/>
                        </a:solidFill>
                      </a:endParaRPr>
                    </a:p>
                    <a:p>
                      <a:pPr indent="0" lvl="0" marL="0" marR="0" rtl="0" algn="l">
                        <a:lnSpc>
                          <a:spcPct val="120000"/>
                        </a:lnSpc>
                        <a:spcBef>
                          <a:spcPts val="500"/>
                        </a:spcBef>
                        <a:spcAft>
                          <a:spcPts val="0"/>
                        </a:spcAft>
                        <a:buNone/>
                      </a:pPr>
                      <a:br>
                        <a:rPr lang="en" sz="1200" u="none" cap="none" strike="noStrike">
                          <a:solidFill>
                            <a:srgbClr val="000000"/>
                          </a:solidFill>
                        </a:rPr>
                      </a:br>
                      <a:br>
                        <a:rPr lang="en" sz="1200" u="none" cap="none" strike="noStrike">
                          <a:solidFill>
                            <a:srgbClr val="000000"/>
                          </a:solidFill>
                        </a:rPr>
                      </a:br>
                      <a:endParaRPr sz="1200" u="none" cap="none" strike="noStrike">
                        <a:solidFill>
                          <a:srgbClr val="000000"/>
                        </a:solidFill>
                      </a:endParaRPr>
                    </a:p>
                  </a:txBody>
                  <a:tcPr marT="34300" marB="34300" marR="68600" marL="68600">
                    <a:solidFill>
                      <a:srgbClr val="F6F7F9"/>
                    </a:solidFill>
                  </a:tcPr>
                </a:tc>
                <a:tc>
                  <a:txBody>
                    <a:bodyPr/>
                    <a:lstStyle/>
                    <a:p>
                      <a:pPr indent="-215900" lvl="0" marL="215900" marR="0" rtl="0" algn="l">
                        <a:lnSpc>
                          <a:spcPct val="120000"/>
                        </a:lnSpc>
                        <a:spcBef>
                          <a:spcPts val="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လတ်တလောအခြေအနေကို သိရှိနိုင်သည်။ </a:t>
                      </a:r>
                      <a:endParaRPr b="0" i="0" sz="1200" u="none" cap="none" strike="noStrike">
                        <a:solidFill>
                          <a:srgbClr val="000000"/>
                        </a:solidFill>
                        <a:latin typeface="Calibri"/>
                        <a:ea typeface="Calibri"/>
                        <a:cs typeface="Calibri"/>
                        <a:sym typeface="Calibri"/>
                      </a:endParaRPr>
                    </a:p>
                    <a:p>
                      <a:pPr indent="-215900" lvl="0" marL="215900" marR="0" rtl="0" algn="l">
                        <a:lnSpc>
                          <a:spcPct val="120000"/>
                        </a:lnSpc>
                        <a:spcBef>
                          <a:spcPts val="50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မျက်မြင်ကိုယ်တွေ့  မြင်ရသည်။</a:t>
                      </a:r>
                      <a:endParaRPr sz="1100">
                        <a:solidFill>
                          <a:srgbClr val="000000"/>
                        </a:solidFill>
                      </a:endParaRPr>
                    </a:p>
                    <a:p>
                      <a:pPr indent="-215900" lvl="0" marL="215900" marR="0" rtl="0" algn="l">
                        <a:lnSpc>
                          <a:spcPct val="120000"/>
                        </a:lnSpc>
                        <a:spcBef>
                          <a:spcPts val="50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ချက်ချင်း တုံ့ပြန်နိုင်သည်။</a:t>
                      </a:r>
                      <a:endParaRPr b="0" i="0" sz="1200" u="none" cap="none" strike="noStrike">
                        <a:solidFill>
                          <a:srgbClr val="000000"/>
                        </a:solidFill>
                        <a:latin typeface="Calibri"/>
                        <a:ea typeface="Calibri"/>
                        <a:cs typeface="Calibri"/>
                        <a:sym typeface="Calibri"/>
                      </a:endParaRPr>
                    </a:p>
                    <a:p>
                      <a:pPr indent="-215900" lvl="0" marL="215900" marR="0" rtl="0" algn="l">
                        <a:lnSpc>
                          <a:spcPct val="120000"/>
                        </a:lnSpc>
                        <a:spcBef>
                          <a:spcPts val="50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လိုအပ်ပါက မေးခွန်းများ တိုက်ရိုက် မေးမြန်းနိုင်သည်။</a:t>
                      </a:r>
                      <a:endParaRPr sz="1200" u="none" cap="none" strike="noStrike">
                        <a:solidFill>
                          <a:srgbClr val="000000"/>
                        </a:solidFill>
                      </a:endParaRPr>
                    </a:p>
                  </a:txBody>
                  <a:tcPr marT="34300" marB="34300" marR="68600" marL="68600">
                    <a:solidFill>
                      <a:srgbClr val="F6F7F9"/>
                    </a:solidFill>
                  </a:tcPr>
                </a:tc>
                <a:tc>
                  <a:txBody>
                    <a:bodyPr/>
                    <a:lstStyle/>
                    <a:p>
                      <a:pPr indent="-215900" lvl="0" marL="215900" marR="0" rtl="0" algn="l">
                        <a:lnSpc>
                          <a:spcPct val="120000"/>
                        </a:lnSpc>
                        <a:spcBef>
                          <a:spcPts val="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တွေ့မြင်ခဲ့သမျှကို အဓိပ္ပါယ်ဖေါ်ရန် ခက်ခဲနိုင်သည်။</a:t>
                      </a:r>
                      <a:endParaRPr sz="1100">
                        <a:solidFill>
                          <a:srgbClr val="000000"/>
                        </a:solidFill>
                      </a:endParaRPr>
                    </a:p>
                    <a:p>
                      <a:pPr indent="-215900" lvl="0" marL="215900" marR="0" rtl="0" algn="l">
                        <a:lnSpc>
                          <a:spcPct val="120000"/>
                        </a:lnSpc>
                        <a:spcBef>
                          <a:spcPts val="50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ရရှိခဲ့သောအချက်အလက်များကို အမျိုးအစားခွဲရန် ခက်ခဲနိုင်သည်။</a:t>
                      </a:r>
                      <a:endParaRPr sz="1100">
                        <a:solidFill>
                          <a:srgbClr val="000000"/>
                        </a:solidFill>
                      </a:endParaRPr>
                    </a:p>
                    <a:p>
                      <a:pPr indent="-215900" lvl="0" marL="215900" marR="0" rtl="0" algn="l">
                        <a:lnSpc>
                          <a:spcPct val="120000"/>
                        </a:lnSpc>
                        <a:spcBef>
                          <a:spcPts val="50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ကြည့်ရှုလေ့လာသူ ရှိနေခြင်းကြောင့် အပြုအမူများ၊ အခြေအနေများ သည် ပကတိအခြေအနေနှင့် သွေဖီနေနိုင်သည်။</a:t>
                      </a:r>
                      <a:endParaRPr sz="1100">
                        <a:solidFill>
                          <a:srgbClr val="000000"/>
                        </a:solidFill>
                      </a:endParaRPr>
                    </a:p>
                    <a:p>
                      <a:pPr indent="-215900" lvl="0" marL="215900" marR="0" rtl="0" algn="l">
                        <a:lnSpc>
                          <a:spcPct val="120000"/>
                        </a:lnSpc>
                        <a:spcBef>
                          <a:spcPts val="500"/>
                        </a:spcBef>
                        <a:spcAft>
                          <a:spcPts val="0"/>
                        </a:spcAft>
                        <a:buSzPts val="1200"/>
                        <a:buFont typeface="Arial"/>
                        <a:buChar char="•"/>
                      </a:pPr>
                      <a:r>
                        <a:rPr b="0" i="0" lang="en" sz="1200" u="none" cap="none" strike="noStrike">
                          <a:solidFill>
                            <a:srgbClr val="000000"/>
                          </a:solidFill>
                          <a:latin typeface="Calibri"/>
                          <a:ea typeface="Calibri"/>
                          <a:cs typeface="Calibri"/>
                          <a:sym typeface="Calibri"/>
                        </a:rPr>
                        <a:t>မြင်တွေ့ခဲ့ရသမျှကို အမှန်ဟု ယူဆ၍မရပါ။</a:t>
                      </a:r>
                      <a:endParaRPr sz="1200" u="none" cap="none" strike="noStrike">
                        <a:solidFill>
                          <a:srgbClr val="000000"/>
                        </a:solidFill>
                      </a:endParaRPr>
                    </a:p>
                  </a:txBody>
                  <a:tcPr marT="34300" marB="34300" marR="68600" marL="68600">
                    <a:solidFill>
                      <a:srgbClr val="F6F7F9"/>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0"/>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အခြား Quantitative Tools များ</a:t>
            </a:r>
            <a:endParaRPr/>
          </a:p>
        </p:txBody>
      </p:sp>
      <p:sp>
        <p:nvSpPr>
          <p:cNvPr id="459" name="Google Shape;459;p40"/>
          <p:cNvSpPr txBox="1"/>
          <p:nvPr>
            <p:ph idx="1" type="body"/>
          </p:nvPr>
        </p:nvSpPr>
        <p:spPr>
          <a:xfrm>
            <a:off x="628650" y="1369218"/>
            <a:ext cx="7886700" cy="3655500"/>
          </a:xfrm>
          <a:prstGeom prst="rect">
            <a:avLst/>
          </a:prstGeom>
          <a:noFill/>
          <a:ln>
            <a:noFill/>
          </a:ln>
        </p:spPr>
        <p:txBody>
          <a:bodyPr anchorCtr="0" anchor="t" bIns="34275" lIns="68575" spcFirstLastPara="1" rIns="68575" wrap="square" tIns="34275">
            <a:noAutofit/>
          </a:bodyPr>
          <a:lstStyle/>
          <a:p>
            <a:pPr indent="-190500" lvl="0" marL="177800" rtl="0" algn="l">
              <a:lnSpc>
                <a:spcPct val="120000"/>
              </a:lnSpc>
              <a:spcBef>
                <a:spcPts val="0"/>
              </a:spcBef>
              <a:spcAft>
                <a:spcPts val="0"/>
              </a:spcAft>
              <a:buClr>
                <a:srgbClr val="000000"/>
              </a:buClr>
              <a:buSzPts val="2400"/>
              <a:buChar char="●"/>
            </a:pPr>
            <a:r>
              <a:rPr lang="en" sz="1600">
                <a:solidFill>
                  <a:srgbClr val="000000"/>
                </a:solidFill>
              </a:rPr>
              <a:t>Data record form</a:t>
            </a:r>
            <a:endParaRPr sz="1600"/>
          </a:p>
          <a:p>
            <a:pPr indent="-190500" lvl="0" marL="177800" rtl="0" algn="l">
              <a:lnSpc>
                <a:spcPct val="120000"/>
              </a:lnSpc>
              <a:spcBef>
                <a:spcPts val="1400"/>
              </a:spcBef>
              <a:spcAft>
                <a:spcPts val="0"/>
              </a:spcAft>
              <a:buClr>
                <a:srgbClr val="000000"/>
              </a:buClr>
              <a:buSzPts val="2400"/>
              <a:buChar char="●"/>
            </a:pPr>
            <a:r>
              <a:rPr lang="en" sz="1600">
                <a:solidFill>
                  <a:srgbClr val="000000"/>
                </a:solidFill>
              </a:rPr>
              <a:t>Pre and post training assessment</a:t>
            </a:r>
            <a:endParaRPr sz="1600"/>
          </a:p>
          <a:p>
            <a:pPr indent="-190500" lvl="0" marL="177800" rtl="0" algn="l">
              <a:lnSpc>
                <a:spcPct val="120000"/>
              </a:lnSpc>
              <a:spcBef>
                <a:spcPts val="1400"/>
              </a:spcBef>
              <a:spcAft>
                <a:spcPts val="0"/>
              </a:spcAft>
              <a:buClr>
                <a:srgbClr val="000000"/>
              </a:buClr>
              <a:buSzPts val="2400"/>
              <a:buChar char="●"/>
            </a:pPr>
            <a:r>
              <a:rPr lang="en" sz="1600">
                <a:solidFill>
                  <a:srgbClr val="000000"/>
                </a:solidFill>
              </a:rPr>
              <a:t>Checklist</a:t>
            </a:r>
            <a:endParaRPr sz="1600"/>
          </a:p>
          <a:p>
            <a:pPr indent="-190500" lvl="0" marL="177800" rtl="0" algn="l">
              <a:lnSpc>
                <a:spcPct val="120000"/>
              </a:lnSpc>
              <a:spcBef>
                <a:spcPts val="1400"/>
              </a:spcBef>
              <a:spcAft>
                <a:spcPts val="0"/>
              </a:spcAft>
              <a:buClr>
                <a:srgbClr val="000000"/>
              </a:buClr>
              <a:buSzPts val="2400"/>
              <a:buChar char="●"/>
            </a:pPr>
            <a:r>
              <a:rPr lang="en" sz="1600">
                <a:solidFill>
                  <a:srgbClr val="000000"/>
                </a:solidFill>
              </a:rPr>
              <a:t>Census</a:t>
            </a:r>
            <a:endParaRPr sz="1600"/>
          </a:p>
          <a:p>
            <a:pPr indent="-190500" lvl="0" marL="177800" rtl="0" algn="l">
              <a:lnSpc>
                <a:spcPct val="120000"/>
              </a:lnSpc>
              <a:spcBef>
                <a:spcPts val="1400"/>
              </a:spcBef>
              <a:spcAft>
                <a:spcPts val="0"/>
              </a:spcAft>
              <a:buClr>
                <a:srgbClr val="000000"/>
              </a:buClr>
              <a:buSzPts val="2400"/>
              <a:buChar char="●"/>
            </a:pPr>
            <a:r>
              <a:rPr lang="en" sz="1600">
                <a:solidFill>
                  <a:srgbClr val="000000"/>
                </a:solidFill>
              </a:rPr>
              <a:t>Secondary source data analysis</a:t>
            </a:r>
            <a:endParaRPr sz="1600">
              <a:solidFill>
                <a:srgbClr val="000000"/>
              </a:solidFill>
            </a:endParaRPr>
          </a:p>
          <a:p>
            <a:pPr indent="-38100" lvl="0" marL="177800" rtl="0" algn="l">
              <a:lnSpc>
                <a:spcPct val="120000"/>
              </a:lnSpc>
              <a:spcBef>
                <a:spcPts val="1400"/>
              </a:spcBef>
              <a:spcAft>
                <a:spcPts val="0"/>
              </a:spcAft>
              <a:buClr>
                <a:schemeClr val="dk1"/>
              </a:buClr>
              <a:buSzPts val="2100"/>
              <a:buNone/>
            </a:pPr>
            <a:r>
              <a:t/>
            </a:r>
            <a:endParaRPr>
              <a:solidFill>
                <a:srgbClr val="000000"/>
              </a:solidFill>
            </a:endParaRPr>
          </a:p>
          <a:p>
            <a:pPr indent="-38100" lvl="0" marL="177800" rtl="0" algn="l">
              <a:lnSpc>
                <a:spcPct val="120000"/>
              </a:lnSpc>
              <a:spcBef>
                <a:spcPts val="1400"/>
              </a:spcBef>
              <a:spcAft>
                <a:spcPts val="0"/>
              </a:spcAft>
              <a:buClr>
                <a:schemeClr val="dk1"/>
              </a:buClr>
              <a:buSzPts val="2100"/>
              <a:buNone/>
            </a:pPr>
            <a:r>
              <a:t/>
            </a:r>
            <a:endParaRPr>
              <a:solidFill>
                <a:srgbClr val="000000"/>
              </a:solidFill>
            </a:endParaRPr>
          </a:p>
          <a:p>
            <a:pPr indent="-38100" lvl="0" marL="177800" rtl="0" algn="l">
              <a:lnSpc>
                <a:spcPct val="120000"/>
              </a:lnSpc>
              <a:spcBef>
                <a:spcPts val="1400"/>
              </a:spcBef>
              <a:spcAft>
                <a:spcPts val="0"/>
              </a:spcAft>
              <a:buClr>
                <a:schemeClr val="dk1"/>
              </a:buClr>
              <a:buSzPts val="2100"/>
              <a:buNone/>
            </a:pPr>
            <a:r>
              <a:t/>
            </a:r>
            <a:endParaRPr>
              <a:solidFill>
                <a:srgbClr val="000000"/>
              </a:solidFill>
            </a:endParaRPr>
          </a:p>
          <a:p>
            <a:pPr indent="-38100" lvl="0" marL="177800" rtl="0" algn="l">
              <a:lnSpc>
                <a:spcPct val="120000"/>
              </a:lnSpc>
              <a:spcBef>
                <a:spcPts val="1400"/>
              </a:spcBef>
              <a:spcAft>
                <a:spcPts val="0"/>
              </a:spcAft>
              <a:buClr>
                <a:schemeClr val="dk1"/>
              </a:buClr>
              <a:buSzPts val="2100"/>
              <a:buNone/>
            </a:pPr>
            <a:r>
              <a:t/>
            </a:r>
            <a:endParaRPr>
              <a:solidFill>
                <a:srgbClr val="000000"/>
              </a:solidFill>
            </a:endParaRPr>
          </a:p>
          <a:p>
            <a:pPr indent="-38100" lvl="0" marL="177800" rtl="0" algn="l">
              <a:lnSpc>
                <a:spcPct val="120000"/>
              </a:lnSpc>
              <a:spcBef>
                <a:spcPts val="1400"/>
              </a:spcBef>
              <a:spcAft>
                <a:spcPts val="0"/>
              </a:spcAft>
              <a:buClr>
                <a:schemeClr val="dk1"/>
              </a:buClr>
              <a:buSzPts val="2100"/>
              <a:buNone/>
            </a:pPr>
            <a:r>
              <a:t/>
            </a:r>
            <a:endParaRPr>
              <a:solidFill>
                <a:srgbClr val="000000"/>
              </a:solidFill>
            </a:endParaRPr>
          </a:p>
          <a:p>
            <a:pPr indent="-38100" lvl="0" marL="177800" rtl="0" algn="l">
              <a:lnSpc>
                <a:spcPct val="120000"/>
              </a:lnSpc>
              <a:spcBef>
                <a:spcPts val="1400"/>
              </a:spcBef>
              <a:spcAft>
                <a:spcPts val="0"/>
              </a:spcAft>
              <a:buClr>
                <a:schemeClr val="dk1"/>
              </a:buClr>
              <a:buSzPts val="21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41"/>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အခြား Qualitative Tools များ</a:t>
            </a:r>
            <a:endParaRPr/>
          </a:p>
        </p:txBody>
      </p:sp>
      <p:sp>
        <p:nvSpPr>
          <p:cNvPr id="466" name="Google Shape;466;p41"/>
          <p:cNvSpPr txBox="1"/>
          <p:nvPr>
            <p:ph idx="1" type="body"/>
          </p:nvPr>
        </p:nvSpPr>
        <p:spPr>
          <a:xfrm>
            <a:off x="628650" y="1369218"/>
            <a:ext cx="7886700" cy="3669000"/>
          </a:xfrm>
          <a:prstGeom prst="rect">
            <a:avLst/>
          </a:prstGeom>
          <a:noFill/>
          <a:ln>
            <a:noFill/>
          </a:ln>
        </p:spPr>
        <p:txBody>
          <a:bodyPr anchorCtr="0" anchor="t" bIns="34275" lIns="68575" spcFirstLastPara="1" rIns="68575" wrap="square" tIns="34275">
            <a:noAutofit/>
          </a:bodyPr>
          <a:lstStyle/>
          <a:p>
            <a:pPr indent="-177800" lvl="0" marL="177800" rtl="0" algn="l">
              <a:lnSpc>
                <a:spcPct val="120000"/>
              </a:lnSpc>
              <a:spcBef>
                <a:spcPts val="0"/>
              </a:spcBef>
              <a:spcAft>
                <a:spcPts val="0"/>
              </a:spcAft>
              <a:buClr>
                <a:srgbClr val="000000"/>
              </a:buClr>
              <a:buSzPts val="1800"/>
              <a:buChar char="●"/>
            </a:pPr>
            <a:r>
              <a:rPr lang="en" sz="1800">
                <a:solidFill>
                  <a:srgbClr val="000000"/>
                </a:solidFill>
              </a:rPr>
              <a:t>In-depth Interview [IDI]</a:t>
            </a:r>
            <a:endParaRPr/>
          </a:p>
          <a:p>
            <a:pPr indent="-177800" lvl="0" marL="177800" rtl="0" algn="l">
              <a:lnSpc>
                <a:spcPct val="120000"/>
              </a:lnSpc>
              <a:spcBef>
                <a:spcPts val="1400"/>
              </a:spcBef>
              <a:spcAft>
                <a:spcPts val="0"/>
              </a:spcAft>
              <a:buClr>
                <a:srgbClr val="000000"/>
              </a:buClr>
              <a:buSzPts val="1800"/>
              <a:buChar char="●"/>
            </a:pPr>
            <a:r>
              <a:rPr lang="en" sz="1800">
                <a:solidFill>
                  <a:srgbClr val="000000"/>
                </a:solidFill>
              </a:rPr>
              <a:t> Most Significant Change</a:t>
            </a:r>
            <a:endParaRPr/>
          </a:p>
          <a:p>
            <a:pPr indent="-177800" lvl="0" marL="177800" rtl="0" algn="l">
              <a:lnSpc>
                <a:spcPct val="120000"/>
              </a:lnSpc>
              <a:spcBef>
                <a:spcPts val="1400"/>
              </a:spcBef>
              <a:spcAft>
                <a:spcPts val="0"/>
              </a:spcAft>
              <a:buClr>
                <a:srgbClr val="000000"/>
              </a:buClr>
              <a:buSzPts val="1800"/>
              <a:buChar char="●"/>
            </a:pPr>
            <a:r>
              <a:rPr lang="en" sz="1800">
                <a:solidFill>
                  <a:srgbClr val="000000"/>
                </a:solidFill>
              </a:rPr>
              <a:t>Case study</a:t>
            </a:r>
            <a:endParaRPr/>
          </a:p>
          <a:p>
            <a:pPr indent="-177800" lvl="0" marL="177800" rtl="0" algn="l">
              <a:lnSpc>
                <a:spcPct val="120000"/>
              </a:lnSpc>
              <a:spcBef>
                <a:spcPts val="1400"/>
              </a:spcBef>
              <a:spcAft>
                <a:spcPts val="0"/>
              </a:spcAft>
              <a:buClr>
                <a:srgbClr val="000000"/>
              </a:buClr>
              <a:buSzPts val="1800"/>
              <a:buChar char="●"/>
            </a:pPr>
            <a:r>
              <a:rPr lang="en" sz="1800">
                <a:solidFill>
                  <a:srgbClr val="000000"/>
                </a:solidFill>
              </a:rPr>
              <a:t>Photographs, videos</a:t>
            </a:r>
            <a:endParaRPr/>
          </a:p>
          <a:p>
            <a:pPr indent="-177800" lvl="0" marL="177800" rtl="0" algn="l">
              <a:lnSpc>
                <a:spcPct val="120000"/>
              </a:lnSpc>
              <a:spcBef>
                <a:spcPts val="1400"/>
              </a:spcBef>
              <a:spcAft>
                <a:spcPts val="0"/>
              </a:spcAft>
              <a:buClr>
                <a:srgbClr val="000000"/>
              </a:buClr>
              <a:buSzPts val="1800"/>
              <a:buChar char="●"/>
            </a:pPr>
            <a:r>
              <a:rPr lang="en" sz="1800">
                <a:solidFill>
                  <a:srgbClr val="000000"/>
                </a:solidFill>
              </a:rPr>
              <a:t>Outcome mapping</a:t>
            </a:r>
            <a:endParaRPr/>
          </a:p>
          <a:p>
            <a:pPr indent="-177800" lvl="0" marL="177800" rtl="0" algn="l">
              <a:lnSpc>
                <a:spcPct val="120000"/>
              </a:lnSpc>
              <a:spcBef>
                <a:spcPts val="1400"/>
              </a:spcBef>
              <a:spcAft>
                <a:spcPts val="0"/>
              </a:spcAft>
              <a:buClr>
                <a:srgbClr val="000000"/>
              </a:buClr>
              <a:buSzPts val="1800"/>
              <a:buChar char="●"/>
            </a:pPr>
            <a:r>
              <a:rPr lang="en" sz="1800">
                <a:solidFill>
                  <a:srgbClr val="000000"/>
                </a:solidFill>
              </a:rPr>
              <a:t>Mind mapping</a:t>
            </a:r>
            <a:endParaRPr/>
          </a:p>
          <a:p>
            <a:pPr indent="-177800" lvl="0" marL="177800" rtl="0" algn="l">
              <a:lnSpc>
                <a:spcPct val="120000"/>
              </a:lnSpc>
              <a:spcBef>
                <a:spcPts val="1400"/>
              </a:spcBef>
              <a:spcAft>
                <a:spcPts val="0"/>
              </a:spcAft>
              <a:buClr>
                <a:srgbClr val="000000"/>
              </a:buClr>
              <a:buSzPts val="1800"/>
              <a:buChar char="●"/>
            </a:pPr>
            <a:r>
              <a:rPr lang="en" sz="1800">
                <a:solidFill>
                  <a:srgbClr val="000000"/>
                </a:solidFill>
              </a:rPr>
              <a:t>Journey mapping</a:t>
            </a:r>
            <a:endParaRPr sz="1800">
              <a:solidFill>
                <a:srgbClr val="000000"/>
              </a:solidFill>
            </a:endParaRPr>
          </a:p>
          <a:p>
            <a:pPr indent="-63500" lvl="0" marL="177800" rtl="0" algn="l">
              <a:lnSpc>
                <a:spcPct val="120000"/>
              </a:lnSpc>
              <a:spcBef>
                <a:spcPts val="1400"/>
              </a:spcBef>
              <a:spcAft>
                <a:spcPts val="0"/>
              </a:spcAft>
              <a:buClr>
                <a:schemeClr val="dk1"/>
              </a:buClr>
              <a:buSzPts val="1800"/>
              <a:buNone/>
            </a:pPr>
            <a:r>
              <a:t/>
            </a:r>
            <a:endParaRPr sz="1800">
              <a:solidFill>
                <a:srgbClr val="000000"/>
              </a:solidFill>
            </a:endParaRPr>
          </a:p>
          <a:p>
            <a:pPr indent="-63500" lvl="0" marL="177800" rtl="0" algn="l">
              <a:lnSpc>
                <a:spcPct val="120000"/>
              </a:lnSpc>
              <a:spcBef>
                <a:spcPts val="1400"/>
              </a:spcBef>
              <a:spcAft>
                <a:spcPts val="0"/>
              </a:spcAft>
              <a:buClr>
                <a:schemeClr val="dk1"/>
              </a:buClr>
              <a:buSzPts val="1800"/>
              <a:buNone/>
            </a:pPr>
            <a:r>
              <a:t/>
            </a:r>
            <a:endParaRPr sz="1800">
              <a:solidFill>
                <a:srgbClr val="000000"/>
              </a:solidFill>
            </a:endParaRPr>
          </a:p>
          <a:p>
            <a:pPr indent="-63500" lvl="0" marL="177800" rtl="0" algn="l">
              <a:lnSpc>
                <a:spcPct val="120000"/>
              </a:lnSpc>
              <a:spcBef>
                <a:spcPts val="1400"/>
              </a:spcBef>
              <a:spcAft>
                <a:spcPts val="0"/>
              </a:spcAft>
              <a:buClr>
                <a:schemeClr val="dk1"/>
              </a:buClr>
              <a:buSzPts val="1800"/>
              <a:buNone/>
            </a:pPr>
            <a:r>
              <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42"/>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Other Tools</a:t>
            </a:r>
            <a:endParaRPr/>
          </a:p>
        </p:txBody>
      </p:sp>
      <p:sp>
        <p:nvSpPr>
          <p:cNvPr id="473" name="Google Shape;473;p42"/>
          <p:cNvSpPr txBox="1"/>
          <p:nvPr>
            <p:ph idx="1" type="body"/>
          </p:nvPr>
        </p:nvSpPr>
        <p:spPr>
          <a:xfrm>
            <a:off x="628650" y="1369218"/>
            <a:ext cx="7886700" cy="3774300"/>
          </a:xfrm>
          <a:prstGeom prst="rect">
            <a:avLst/>
          </a:prstGeom>
          <a:noFill/>
          <a:ln>
            <a:noFill/>
          </a:ln>
        </p:spPr>
        <p:txBody>
          <a:bodyPr anchorCtr="0" anchor="t" bIns="34275" lIns="68575" spcFirstLastPara="1" rIns="68575" wrap="square" tIns="34275">
            <a:normAutofit fontScale="25000" lnSpcReduction="10000"/>
          </a:bodyPr>
          <a:lstStyle/>
          <a:p>
            <a:pPr indent="-152400" lvl="0" marL="177800" rtl="0" algn="l">
              <a:lnSpc>
                <a:spcPct val="120000"/>
              </a:lnSpc>
              <a:spcBef>
                <a:spcPts val="0"/>
              </a:spcBef>
              <a:spcAft>
                <a:spcPts val="0"/>
              </a:spcAft>
              <a:buClr>
                <a:srgbClr val="000000"/>
              </a:buClr>
              <a:buSzPct val="100000"/>
              <a:buChar char="●"/>
            </a:pPr>
            <a:r>
              <a:rPr lang="en" sz="5600">
                <a:solidFill>
                  <a:srgbClr val="000000"/>
                </a:solidFill>
              </a:rPr>
              <a:t>Self Assessment tool – ကိုယ့်ကို သူများက အမှတ်ပေးစေတာ</a:t>
            </a:r>
            <a:endParaRPr sz="5600">
              <a:solidFill>
                <a:srgbClr val="000000"/>
              </a:solidFill>
            </a:endParaRPr>
          </a:p>
          <a:p>
            <a:pPr indent="-152400" lvl="0" marL="177800" rtl="0" algn="l">
              <a:lnSpc>
                <a:spcPct val="120000"/>
              </a:lnSpc>
              <a:spcBef>
                <a:spcPts val="1400"/>
              </a:spcBef>
              <a:spcAft>
                <a:spcPts val="0"/>
              </a:spcAft>
              <a:buClr>
                <a:srgbClr val="000000"/>
              </a:buClr>
              <a:buSzPct val="100000"/>
              <a:buChar char="●"/>
            </a:pPr>
            <a:r>
              <a:rPr lang="en" sz="5600">
                <a:solidFill>
                  <a:srgbClr val="000000"/>
                </a:solidFill>
              </a:rPr>
              <a:t>Expert or peer review</a:t>
            </a:r>
            <a:endParaRPr sz="5600"/>
          </a:p>
          <a:p>
            <a:pPr indent="-152400" lvl="0" marL="177800" rtl="0" algn="l">
              <a:lnSpc>
                <a:spcPct val="120000"/>
              </a:lnSpc>
              <a:spcBef>
                <a:spcPts val="1400"/>
              </a:spcBef>
              <a:spcAft>
                <a:spcPts val="0"/>
              </a:spcAft>
              <a:buClr>
                <a:srgbClr val="000000"/>
              </a:buClr>
              <a:buSzPct val="100000"/>
              <a:buChar char="●"/>
            </a:pPr>
            <a:r>
              <a:rPr lang="en" sz="5600">
                <a:solidFill>
                  <a:srgbClr val="000000"/>
                </a:solidFill>
              </a:rPr>
              <a:t>Participatory Rural Appraisal (PRA) tools</a:t>
            </a:r>
            <a:endParaRPr sz="5600"/>
          </a:p>
          <a:p>
            <a:pPr indent="-152400" lvl="0" marL="177800" rtl="0" algn="l">
              <a:lnSpc>
                <a:spcPct val="120000"/>
              </a:lnSpc>
              <a:spcBef>
                <a:spcPts val="1400"/>
              </a:spcBef>
              <a:spcAft>
                <a:spcPts val="0"/>
              </a:spcAft>
              <a:buClr>
                <a:srgbClr val="000000"/>
              </a:buClr>
              <a:buSzPct val="100000"/>
              <a:buChar char="●"/>
            </a:pPr>
            <a:r>
              <a:rPr lang="en" sz="5600">
                <a:solidFill>
                  <a:srgbClr val="000000"/>
                </a:solidFill>
              </a:rPr>
              <a:t>Portfolio review</a:t>
            </a:r>
            <a:endParaRPr sz="5600"/>
          </a:p>
          <a:p>
            <a:pPr indent="-152400" lvl="0" marL="177800" rtl="0" algn="l">
              <a:lnSpc>
                <a:spcPct val="120000"/>
              </a:lnSpc>
              <a:spcBef>
                <a:spcPts val="1400"/>
              </a:spcBef>
              <a:spcAft>
                <a:spcPts val="0"/>
              </a:spcAft>
              <a:buClr>
                <a:srgbClr val="000000"/>
              </a:buClr>
              <a:buSzPct val="100000"/>
              <a:buChar char="●"/>
            </a:pPr>
            <a:r>
              <a:rPr lang="en" sz="5600">
                <a:solidFill>
                  <a:srgbClr val="000000"/>
                </a:solidFill>
              </a:rPr>
              <a:t>Social network analysis </a:t>
            </a:r>
            <a:endParaRPr sz="5600"/>
          </a:p>
          <a:p>
            <a:pPr indent="-152400" lvl="0" marL="177800" rtl="0" algn="l">
              <a:lnSpc>
                <a:spcPct val="120000"/>
              </a:lnSpc>
              <a:spcBef>
                <a:spcPts val="1400"/>
              </a:spcBef>
              <a:spcAft>
                <a:spcPts val="0"/>
              </a:spcAft>
              <a:buClr>
                <a:srgbClr val="000000"/>
              </a:buClr>
              <a:buSzPct val="100000"/>
              <a:buChar char="●"/>
            </a:pPr>
            <a:r>
              <a:rPr lang="en" sz="5600">
                <a:solidFill>
                  <a:srgbClr val="000000"/>
                </a:solidFill>
              </a:rPr>
              <a:t>Output to Purpose Review</a:t>
            </a:r>
            <a:endParaRPr sz="5600"/>
          </a:p>
          <a:p>
            <a:pPr indent="-152400" lvl="0" marL="177800" rtl="0" algn="l">
              <a:lnSpc>
                <a:spcPct val="120000"/>
              </a:lnSpc>
              <a:spcBef>
                <a:spcPts val="1400"/>
              </a:spcBef>
              <a:spcAft>
                <a:spcPts val="0"/>
              </a:spcAft>
              <a:buClr>
                <a:srgbClr val="000000"/>
              </a:buClr>
              <a:buSzPct val="100000"/>
              <a:buChar char="●"/>
            </a:pPr>
            <a:r>
              <a:rPr lang="en" sz="5600">
                <a:solidFill>
                  <a:srgbClr val="000000"/>
                </a:solidFill>
              </a:rPr>
              <a:t>Appreciative inquiry</a:t>
            </a:r>
            <a:endParaRPr sz="5600"/>
          </a:p>
          <a:p>
            <a:pPr indent="-152400" lvl="0" marL="177800" rtl="0" algn="l">
              <a:lnSpc>
                <a:spcPct val="120000"/>
              </a:lnSpc>
              <a:spcBef>
                <a:spcPts val="1400"/>
              </a:spcBef>
              <a:spcAft>
                <a:spcPts val="0"/>
              </a:spcAft>
              <a:buClr>
                <a:srgbClr val="000000"/>
              </a:buClr>
              <a:buSzPct val="100000"/>
              <a:buChar char="●"/>
            </a:pPr>
            <a:r>
              <a:rPr lang="en" sz="5600">
                <a:solidFill>
                  <a:srgbClr val="000000"/>
                </a:solidFill>
              </a:rPr>
              <a:t>Group processes</a:t>
            </a:r>
            <a:endParaRPr sz="5600">
              <a:solidFill>
                <a:srgbClr val="000000"/>
              </a:solidFill>
              <a:latin typeface="Arial"/>
              <a:ea typeface="Arial"/>
              <a:cs typeface="Arial"/>
              <a:sym typeface="Arial"/>
            </a:endParaRPr>
          </a:p>
          <a:p>
            <a:pPr indent="-63500" lvl="0" marL="177800" rtl="0" algn="l">
              <a:lnSpc>
                <a:spcPct val="120000"/>
              </a:lnSpc>
              <a:spcBef>
                <a:spcPts val="1400"/>
              </a:spcBef>
              <a:spcAft>
                <a:spcPts val="0"/>
              </a:spcAft>
              <a:buClr>
                <a:schemeClr val="dk1"/>
              </a:buClr>
              <a:buSzPct val="161538"/>
              <a:buNone/>
            </a:pPr>
            <a:r>
              <a:t/>
            </a:r>
            <a:endParaRPr>
              <a:solidFill>
                <a:srgbClr val="000000"/>
              </a:solidFill>
            </a:endParaRPr>
          </a:p>
          <a:p>
            <a:pPr indent="-63500" lvl="0" marL="177800" rtl="0" algn="l">
              <a:lnSpc>
                <a:spcPct val="120000"/>
              </a:lnSpc>
              <a:spcBef>
                <a:spcPts val="1400"/>
              </a:spcBef>
              <a:spcAft>
                <a:spcPts val="0"/>
              </a:spcAft>
              <a:buClr>
                <a:schemeClr val="dk1"/>
              </a:buClr>
              <a:buSzPct val="161538"/>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43"/>
          <p:cNvSpPr txBox="1"/>
          <p:nvPr>
            <p:ph type="title"/>
          </p:nvPr>
        </p:nvSpPr>
        <p:spPr>
          <a:xfrm>
            <a:off x="145073" y="893701"/>
            <a:ext cx="6211800" cy="41577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rgbClr val="7F7F7F"/>
              </a:buClr>
              <a:buSzPts val="4500"/>
              <a:buFont typeface="Arial"/>
              <a:buNone/>
            </a:pPr>
            <a:r>
              <a:rPr lang="en" sz="4500">
                <a:solidFill>
                  <a:srgbClr val="7F7F7F"/>
                </a:solidFill>
              </a:rPr>
              <a:t>Data Collection တွင် သတိပြုရန်များ</a:t>
            </a:r>
            <a:endParaRPr sz="4500">
              <a:solidFill>
                <a:srgbClr val="7F7F7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44"/>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Speed vs. Accuracy</a:t>
            </a:r>
            <a:endParaRPr/>
          </a:p>
        </p:txBody>
      </p:sp>
      <p:pic>
        <p:nvPicPr>
          <p:cNvPr id="484" name="Google Shape;484;p44"/>
          <p:cNvPicPr preferRelativeResize="0"/>
          <p:nvPr/>
        </p:nvPicPr>
        <p:blipFill rotWithShape="1">
          <a:blip r:embed="rId3">
            <a:alphaModFix/>
          </a:blip>
          <a:srcRect b="0" l="0" r="0" t="0"/>
          <a:stretch/>
        </p:blipFill>
        <p:spPr>
          <a:xfrm>
            <a:off x="5604477" y="0"/>
            <a:ext cx="3210430" cy="5143501"/>
          </a:xfrm>
          <a:prstGeom prst="rect">
            <a:avLst/>
          </a:prstGeom>
          <a:noFill/>
          <a:ln>
            <a:noFill/>
          </a:ln>
        </p:spPr>
      </p:pic>
      <p:pic>
        <p:nvPicPr>
          <p:cNvPr id="485" name="Google Shape;485;p44"/>
          <p:cNvPicPr preferRelativeResize="0"/>
          <p:nvPr/>
        </p:nvPicPr>
        <p:blipFill rotWithShape="1">
          <a:blip r:embed="rId4">
            <a:alphaModFix/>
          </a:blip>
          <a:srcRect b="11253" l="0" r="0" t="0"/>
          <a:stretch/>
        </p:blipFill>
        <p:spPr>
          <a:xfrm>
            <a:off x="391258" y="1756996"/>
            <a:ext cx="4726519" cy="31227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5"/>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Complexity vs. Cost</a:t>
            </a:r>
            <a:endParaRPr/>
          </a:p>
        </p:txBody>
      </p:sp>
      <p:pic>
        <p:nvPicPr>
          <p:cNvPr id="491" name="Google Shape;491;p45"/>
          <p:cNvPicPr preferRelativeResize="0"/>
          <p:nvPr/>
        </p:nvPicPr>
        <p:blipFill rotWithShape="1">
          <a:blip r:embed="rId3">
            <a:alphaModFix/>
          </a:blip>
          <a:srcRect b="0" l="0" r="0" t="0"/>
          <a:stretch/>
        </p:blipFill>
        <p:spPr>
          <a:xfrm>
            <a:off x="383931" y="2176094"/>
            <a:ext cx="4185692" cy="2357530"/>
          </a:xfrm>
          <a:prstGeom prst="rect">
            <a:avLst/>
          </a:prstGeom>
          <a:noFill/>
          <a:ln>
            <a:noFill/>
          </a:ln>
        </p:spPr>
      </p:pic>
      <p:pic>
        <p:nvPicPr>
          <p:cNvPr id="492" name="Google Shape;492;p45"/>
          <p:cNvPicPr preferRelativeResize="0"/>
          <p:nvPr/>
        </p:nvPicPr>
        <p:blipFill rotWithShape="1">
          <a:blip r:embed="rId4">
            <a:alphaModFix/>
          </a:blip>
          <a:srcRect b="0" l="0" r="0" t="0"/>
          <a:stretch/>
        </p:blipFill>
        <p:spPr>
          <a:xfrm>
            <a:off x="4563536" y="1094643"/>
            <a:ext cx="4580464" cy="381705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46"/>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Looking for &amp; Looking at</a:t>
            </a:r>
            <a:endParaRPr/>
          </a:p>
        </p:txBody>
      </p:sp>
      <p:pic>
        <p:nvPicPr>
          <p:cNvPr id="498" name="Google Shape;498;p46"/>
          <p:cNvPicPr preferRelativeResize="0"/>
          <p:nvPr/>
        </p:nvPicPr>
        <p:blipFill rotWithShape="1">
          <a:blip r:embed="rId3">
            <a:alphaModFix/>
          </a:blip>
          <a:srcRect b="0" l="0" r="0" t="0"/>
          <a:stretch/>
        </p:blipFill>
        <p:spPr>
          <a:xfrm>
            <a:off x="734158" y="1430865"/>
            <a:ext cx="7781193" cy="37126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0"/>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5 Data Quality Standards</a:t>
            </a:r>
            <a:endParaRPr/>
          </a:p>
        </p:txBody>
      </p:sp>
      <p:sp>
        <p:nvSpPr>
          <p:cNvPr id="331" name="Google Shape;331;p20"/>
          <p:cNvSpPr txBox="1"/>
          <p:nvPr>
            <p:ph idx="1" type="body"/>
          </p:nvPr>
        </p:nvSpPr>
        <p:spPr>
          <a:xfrm>
            <a:off x="628650" y="1369219"/>
            <a:ext cx="8335800" cy="3676200"/>
          </a:xfrm>
          <a:prstGeom prst="rect">
            <a:avLst/>
          </a:prstGeom>
          <a:noFill/>
          <a:ln>
            <a:noFill/>
          </a:ln>
        </p:spPr>
        <p:txBody>
          <a:bodyPr anchorCtr="0" anchor="t" bIns="34275" lIns="68575" spcFirstLastPara="1" rIns="68575" wrap="square" tIns="34275">
            <a:normAutofit/>
          </a:bodyPr>
          <a:lstStyle/>
          <a:p>
            <a:pPr indent="-196850" lvl="0" marL="177800" rtl="0" algn="l">
              <a:lnSpc>
                <a:spcPct val="120000"/>
              </a:lnSpc>
              <a:spcBef>
                <a:spcPts val="0"/>
              </a:spcBef>
              <a:spcAft>
                <a:spcPts val="0"/>
              </a:spcAft>
              <a:buClr>
                <a:schemeClr val="dk1"/>
              </a:buClr>
              <a:buSzPts val="2300"/>
              <a:buChar char="●"/>
            </a:pPr>
            <a:r>
              <a:rPr lang="en" sz="1500"/>
              <a:t>Validity - ကျိုးကြောင်းညီညွတ်၊ ခိုင်လုံ</a:t>
            </a:r>
            <a:endParaRPr sz="1500"/>
          </a:p>
          <a:p>
            <a:pPr indent="0" lvl="0" marL="0" rtl="0" algn="l">
              <a:lnSpc>
                <a:spcPct val="120000"/>
              </a:lnSpc>
              <a:spcBef>
                <a:spcPts val="1400"/>
              </a:spcBef>
              <a:spcAft>
                <a:spcPts val="0"/>
              </a:spcAft>
              <a:buClr>
                <a:schemeClr val="dk1"/>
              </a:buClr>
              <a:buSzPts val="2100"/>
              <a:buNone/>
            </a:pPr>
            <a:r>
              <a:rPr lang="en" sz="1500"/>
              <a:t>(တိုင်းတာလိုအသော အကြောင်းအရာကို တိကျစွာ ကိုယ်စားပြုခြင်း)</a:t>
            </a:r>
            <a:endParaRPr sz="1500"/>
          </a:p>
          <a:p>
            <a:pPr indent="-196850" lvl="0" marL="177800" rtl="0" algn="l">
              <a:lnSpc>
                <a:spcPct val="120000"/>
              </a:lnSpc>
              <a:spcBef>
                <a:spcPts val="1400"/>
              </a:spcBef>
              <a:spcAft>
                <a:spcPts val="0"/>
              </a:spcAft>
              <a:buClr>
                <a:schemeClr val="dk1"/>
              </a:buClr>
              <a:buSzPts val="2300"/>
              <a:buChar char="●"/>
            </a:pPr>
            <a:r>
              <a:rPr lang="en" sz="1500"/>
              <a:t>Reliability − ယုံကြည်စိတ်ချရ</a:t>
            </a:r>
            <a:endParaRPr sz="1500"/>
          </a:p>
          <a:p>
            <a:pPr indent="0" lvl="0" marL="0" rtl="0" algn="l">
              <a:lnSpc>
                <a:spcPct val="120000"/>
              </a:lnSpc>
              <a:spcBef>
                <a:spcPts val="1400"/>
              </a:spcBef>
              <a:spcAft>
                <a:spcPts val="0"/>
              </a:spcAft>
              <a:buClr>
                <a:schemeClr val="dk1"/>
              </a:buClr>
              <a:buSzPts val="2100"/>
              <a:buNone/>
            </a:pPr>
            <a:r>
              <a:rPr lang="en" sz="1500"/>
              <a:t>(တည်ငြိမ်ပြီး တသမတ်တည်းဖြစ်သော အချက်အလက် ကောက်ယူသည့် နည်းဟန်များကို အသုံးပြုခြင်း၊ ထပ်ဆင့် အသုံးပြုနိုင်ခြင်း)</a:t>
            </a:r>
            <a:endParaRPr sz="1500"/>
          </a:p>
          <a:p>
            <a:pPr indent="-196850" lvl="0" marL="177800" rtl="0" algn="l">
              <a:lnSpc>
                <a:spcPct val="120000"/>
              </a:lnSpc>
              <a:spcBef>
                <a:spcPts val="1400"/>
              </a:spcBef>
              <a:spcAft>
                <a:spcPts val="0"/>
              </a:spcAft>
              <a:buClr>
                <a:schemeClr val="dk1"/>
              </a:buClr>
              <a:buSzPts val="2300"/>
              <a:buChar char="●"/>
            </a:pPr>
            <a:r>
              <a:rPr lang="en" sz="1500"/>
              <a:t>Precision − တိကျမှုရှိ</a:t>
            </a:r>
            <a:endParaRPr sz="1500"/>
          </a:p>
          <a:p>
            <a:pPr indent="0" lvl="0" marL="0" rtl="0" algn="l">
              <a:lnSpc>
                <a:spcPct val="120000"/>
              </a:lnSpc>
              <a:spcBef>
                <a:spcPts val="1400"/>
              </a:spcBef>
              <a:spcAft>
                <a:spcPts val="0"/>
              </a:spcAft>
              <a:buClr>
                <a:schemeClr val="dk1"/>
              </a:buClr>
              <a:buSzPts val="2100"/>
              <a:buNone/>
            </a:pPr>
            <a:r>
              <a:rPr lang="en" sz="1500"/>
              <a:t>(အခြေအနေကို တိကျစွာ ပုံဖော်ကြည့်နိုင်သည့် အဆင့်အထိ အသေးစိတ် ဖော်ပြနေခြင်း)</a:t>
            </a:r>
            <a:endParaRPr sz="1500"/>
          </a:p>
        </p:txBody>
      </p:sp>
      <p:pic>
        <p:nvPicPr>
          <p:cNvPr id="332" name="Google Shape;332;p20"/>
          <p:cNvPicPr preferRelativeResize="0"/>
          <p:nvPr/>
        </p:nvPicPr>
        <p:blipFill>
          <a:blip r:embed="rId3">
            <a:alphaModFix/>
          </a:blip>
          <a:stretch>
            <a:fillRect/>
          </a:stretch>
        </p:blipFill>
        <p:spPr>
          <a:xfrm>
            <a:off x="6538800" y="158975"/>
            <a:ext cx="2556375" cy="27389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47"/>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အာရုံငါးပါးကို အသုံးပြုခြင်း</a:t>
            </a:r>
            <a:endParaRPr/>
          </a:p>
        </p:txBody>
      </p:sp>
      <p:sp>
        <p:nvSpPr>
          <p:cNvPr id="504" name="Google Shape;504;p47"/>
          <p:cNvSpPr/>
          <p:nvPr/>
        </p:nvSpPr>
        <p:spPr>
          <a:xfrm>
            <a:off x="1714321" y="1592773"/>
            <a:ext cx="5638200" cy="1289700"/>
          </a:xfrm>
          <a:prstGeom prst="rect">
            <a:avLst/>
          </a:prstGeom>
          <a:solidFill>
            <a:srgbClr val="F6F7F9"/>
          </a:solid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None/>
            </a:pPr>
            <a:r>
              <a:rPr b="0" i="0" lang="en" sz="1400" u="none" cap="none" strike="noStrike">
                <a:latin typeface="Calibri"/>
                <a:ea typeface="Calibri"/>
                <a:cs typeface="Calibri"/>
                <a:sym typeface="Calibri"/>
              </a:rPr>
              <a:t>မျက်စိဖြင့် ကြည့်ရှုသုံးသပ် နိုင်သော အရာများ - ဥပမာ ရေ အရောင်၊ ကယ်ဆယ်ရေး စခန်း တွင် နေထိုင်ကြသော လူများ၏ လုံခြုံမှု အခြေနေ၊ ပတ်ဝန်းကျင် သန့်ရှင်းမှု၊ ရေအရင်းအမြစ် ရှိနေသော အကွာဝေး၊ အိမ်သာအသုံးပြုမှု အခြေအနေ စသည်တို့ကို ခံစားသိရှိနိုင်သည်။</a:t>
            </a:r>
            <a:endParaRPr b="0" i="0" sz="1400" u="none" cap="none" strike="noStrike">
              <a:latin typeface="Calibri"/>
              <a:ea typeface="Calibri"/>
              <a:cs typeface="Calibri"/>
              <a:sym typeface="Calibri"/>
            </a:endParaRPr>
          </a:p>
        </p:txBody>
      </p:sp>
      <p:sp>
        <p:nvSpPr>
          <p:cNvPr id="505" name="Google Shape;505;p47"/>
          <p:cNvSpPr/>
          <p:nvPr/>
        </p:nvSpPr>
        <p:spPr>
          <a:xfrm>
            <a:off x="1714320" y="3366475"/>
            <a:ext cx="5638200" cy="1004100"/>
          </a:xfrm>
          <a:prstGeom prst="rect">
            <a:avLst/>
          </a:prstGeom>
          <a:solidFill>
            <a:srgbClr val="F6F7F9"/>
          </a:solid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None/>
            </a:pPr>
            <a:r>
              <a:rPr b="0" i="0" lang="en" sz="1400" u="none" cap="none" strike="noStrike">
                <a:latin typeface="Calibri"/>
                <a:ea typeface="Calibri"/>
                <a:cs typeface="Calibri"/>
                <a:sym typeface="Calibri"/>
              </a:rPr>
              <a:t>ကိုင်တွယ်ထိတွေ့ နိုင်သော ပစ္စည်းများ၏ အရည်အသွေးနှင့် ကြံ့ခိုင်မှု ဥပမာ - ဘေးသင့်သူများ သုံးစွဲနေသော အမိုးအကာ၊ မီးဖိုချောင်သုံးပစ္စည်းများ၏ ကြံ့ခိုင်မှု အရည်အသွေး၊ အပူအအေး  စသည်တို့ကို ထိတွေ့ခံစားသိရှိနိုင်သည်။</a:t>
            </a:r>
            <a:endParaRPr sz="1100"/>
          </a:p>
        </p:txBody>
      </p:sp>
      <p:pic>
        <p:nvPicPr>
          <p:cNvPr id="506" name="Google Shape;506;p47"/>
          <p:cNvPicPr preferRelativeResize="0"/>
          <p:nvPr/>
        </p:nvPicPr>
        <p:blipFill rotWithShape="1">
          <a:blip r:embed="rId3">
            <a:alphaModFix/>
          </a:blip>
          <a:srcRect b="0" l="0" r="0" t="0"/>
          <a:stretch/>
        </p:blipFill>
        <p:spPr>
          <a:xfrm>
            <a:off x="638395" y="1393240"/>
            <a:ext cx="1075926" cy="1667241"/>
          </a:xfrm>
          <a:prstGeom prst="rect">
            <a:avLst/>
          </a:prstGeom>
          <a:noFill/>
          <a:ln>
            <a:noFill/>
          </a:ln>
        </p:spPr>
      </p:pic>
      <p:pic>
        <p:nvPicPr>
          <p:cNvPr id="507" name="Google Shape;507;p47"/>
          <p:cNvPicPr preferRelativeResize="0"/>
          <p:nvPr/>
        </p:nvPicPr>
        <p:blipFill rotWithShape="1">
          <a:blip r:embed="rId4">
            <a:alphaModFix/>
          </a:blip>
          <a:srcRect b="0" l="0" r="0" t="0"/>
          <a:stretch/>
        </p:blipFill>
        <p:spPr>
          <a:xfrm>
            <a:off x="7352316" y="3060482"/>
            <a:ext cx="1083023" cy="166448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48"/>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အာရုံငါးပါးကို အသုံးပြုခြင်း</a:t>
            </a:r>
            <a:endParaRPr/>
          </a:p>
        </p:txBody>
      </p:sp>
      <p:sp>
        <p:nvSpPr>
          <p:cNvPr id="513" name="Google Shape;513;p48"/>
          <p:cNvSpPr/>
          <p:nvPr/>
        </p:nvSpPr>
        <p:spPr>
          <a:xfrm>
            <a:off x="1656746" y="1179922"/>
            <a:ext cx="5775000" cy="666600"/>
          </a:xfrm>
          <a:prstGeom prst="rect">
            <a:avLst/>
          </a:prstGeom>
          <a:solidFill>
            <a:schemeClr val="lt1"/>
          </a:solidFill>
          <a:ln>
            <a:noFill/>
          </a:ln>
        </p:spPr>
        <p:txBody>
          <a:bodyPr anchorCtr="0" anchor="t" bIns="34275" lIns="68575" spcFirstLastPara="1" rIns="68575" wrap="square" tIns="34275">
            <a:noAutofit/>
          </a:bodyPr>
          <a:lstStyle/>
          <a:p>
            <a:pPr indent="0" lvl="0" marL="12700" marR="0" rtl="0" algn="l">
              <a:lnSpc>
                <a:spcPct val="150000"/>
              </a:lnSpc>
              <a:spcBef>
                <a:spcPts val="0"/>
              </a:spcBef>
              <a:spcAft>
                <a:spcPts val="0"/>
              </a:spcAft>
              <a:buNone/>
            </a:pPr>
            <a:r>
              <a:rPr b="0" i="0" lang="en" sz="1400" u="none" cap="none" strike="noStrike">
                <a:solidFill>
                  <a:schemeClr val="dk1"/>
                </a:solidFill>
                <a:latin typeface="Calibri"/>
                <a:ea typeface="Calibri"/>
                <a:cs typeface="Calibri"/>
                <a:sym typeface="Calibri"/>
              </a:rPr>
              <a:t>ပတ်ဝန်းကျင်မှ ပြောဆိုသံများ -ဥပမာ လူမျိုးစုများအကြား ဆက်ဆံရေး၊ ၎င်းတို့၏ အခက်ခဲများ၊ စိုးရိမ်မှုများ၊ လိုအပ်ချက်များ တို့ကို သိရှိနိုင်သည်။</a:t>
            </a:r>
            <a:endParaRPr sz="1100"/>
          </a:p>
        </p:txBody>
      </p:sp>
      <p:sp>
        <p:nvSpPr>
          <p:cNvPr id="514" name="Google Shape;514;p48"/>
          <p:cNvSpPr/>
          <p:nvPr/>
        </p:nvSpPr>
        <p:spPr>
          <a:xfrm>
            <a:off x="1595200" y="2731883"/>
            <a:ext cx="5836200" cy="692700"/>
          </a:xfrm>
          <a:prstGeom prst="rect">
            <a:avLst/>
          </a:prstGeom>
          <a:solidFill>
            <a:schemeClr val="lt1"/>
          </a:solid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None/>
            </a:pPr>
            <a:r>
              <a:rPr b="0" i="0" lang="en" sz="1400" u="none" cap="none" strike="noStrike">
                <a:solidFill>
                  <a:schemeClr val="dk1"/>
                </a:solidFill>
                <a:latin typeface="Calibri"/>
                <a:ea typeface="Calibri"/>
                <a:cs typeface="Calibri"/>
                <a:sym typeface="Calibri"/>
              </a:rPr>
              <a:t>ကယ်ဆယ်ရေးစခန်းအတွင်းရှိ အိမ်သာ(သို့) အမှိုက်သိမ်းစနစ်များ၏ စည်းစနစ်ကျမှု၊ အသုံးပြုနေသည့် သောက်သုံးရေ ၏ အရည်အသွေး စသည် တို့ကို မှန်းဆနိုင်သည်။</a:t>
            </a:r>
            <a:endParaRPr sz="1100"/>
          </a:p>
        </p:txBody>
      </p:sp>
      <p:sp>
        <p:nvSpPr>
          <p:cNvPr id="515" name="Google Shape;515;p48"/>
          <p:cNvSpPr/>
          <p:nvPr/>
        </p:nvSpPr>
        <p:spPr>
          <a:xfrm>
            <a:off x="1595200" y="4192193"/>
            <a:ext cx="5836200" cy="692700"/>
          </a:xfrm>
          <a:prstGeom prst="rect">
            <a:avLst/>
          </a:prstGeom>
          <a:solidFill>
            <a:schemeClr val="lt1"/>
          </a:solidFill>
          <a:ln>
            <a:noFill/>
          </a:ln>
        </p:spPr>
        <p:txBody>
          <a:bodyPr anchorCtr="0" anchor="t" bIns="34275" lIns="68575" spcFirstLastPara="1" rIns="68575" wrap="square" tIns="34275">
            <a:noAutofit/>
          </a:bodyPr>
          <a:lstStyle/>
          <a:p>
            <a:pPr indent="0" lvl="0" marL="12700" marR="0" rtl="0" algn="l">
              <a:lnSpc>
                <a:spcPct val="150000"/>
              </a:lnSpc>
              <a:spcBef>
                <a:spcPts val="0"/>
              </a:spcBef>
              <a:spcAft>
                <a:spcPts val="0"/>
              </a:spcAft>
              <a:buNone/>
            </a:pPr>
            <a:r>
              <a:rPr b="0" i="0" lang="en" sz="1400" u="none" cap="none" strike="noStrike">
                <a:solidFill>
                  <a:schemeClr val="dk1"/>
                </a:solidFill>
                <a:latin typeface="Calibri"/>
                <a:ea typeface="Calibri"/>
                <a:cs typeface="Calibri"/>
                <a:sym typeface="Calibri"/>
              </a:rPr>
              <a:t>ဘေးသင့်သူများ စားသောက်နေသည့် သောက်သုံးရေ၊ အစားအစာများ၏ အရည်အသွေး စသည်တို့ကို သိရှိနိုင်သည်။</a:t>
            </a:r>
            <a:endParaRPr sz="1100"/>
          </a:p>
        </p:txBody>
      </p:sp>
      <p:pic>
        <p:nvPicPr>
          <p:cNvPr id="516" name="Google Shape;516;p48"/>
          <p:cNvPicPr preferRelativeResize="0"/>
          <p:nvPr/>
        </p:nvPicPr>
        <p:blipFill rotWithShape="1">
          <a:blip r:embed="rId3">
            <a:alphaModFix/>
          </a:blip>
          <a:srcRect b="0" l="0" r="0" t="0"/>
          <a:stretch/>
        </p:blipFill>
        <p:spPr>
          <a:xfrm>
            <a:off x="573723" y="1026064"/>
            <a:ext cx="1083024" cy="1657689"/>
          </a:xfrm>
          <a:prstGeom prst="rect">
            <a:avLst/>
          </a:prstGeom>
          <a:noFill/>
          <a:ln>
            <a:noFill/>
          </a:ln>
        </p:spPr>
      </p:pic>
      <p:pic>
        <p:nvPicPr>
          <p:cNvPr id="517" name="Google Shape;517;p48"/>
          <p:cNvPicPr preferRelativeResize="0"/>
          <p:nvPr/>
        </p:nvPicPr>
        <p:blipFill rotWithShape="1">
          <a:blip r:embed="rId4">
            <a:alphaModFix/>
          </a:blip>
          <a:srcRect b="0" l="0" r="0" t="0"/>
          <a:stretch/>
        </p:blipFill>
        <p:spPr>
          <a:xfrm>
            <a:off x="7431546" y="2255144"/>
            <a:ext cx="1083023" cy="1678238"/>
          </a:xfrm>
          <a:prstGeom prst="rect">
            <a:avLst/>
          </a:prstGeom>
          <a:noFill/>
          <a:ln>
            <a:noFill/>
          </a:ln>
        </p:spPr>
      </p:pic>
      <p:pic>
        <p:nvPicPr>
          <p:cNvPr id="518" name="Google Shape;518;p48"/>
          <p:cNvPicPr preferRelativeResize="0"/>
          <p:nvPr/>
        </p:nvPicPr>
        <p:blipFill rotWithShape="1">
          <a:blip r:embed="rId5">
            <a:alphaModFix/>
          </a:blip>
          <a:srcRect b="0" l="0" r="0" t="0"/>
          <a:stretch/>
        </p:blipFill>
        <p:spPr>
          <a:xfrm>
            <a:off x="516854" y="3472510"/>
            <a:ext cx="1078345" cy="167099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grpSp>
        <p:nvGrpSpPr>
          <p:cNvPr id="523" name="Google Shape;523;p49"/>
          <p:cNvGrpSpPr/>
          <p:nvPr/>
        </p:nvGrpSpPr>
        <p:grpSpPr>
          <a:xfrm>
            <a:off x="580290" y="364619"/>
            <a:ext cx="6085156" cy="4522667"/>
            <a:chOff x="195448" y="-179120"/>
            <a:chExt cx="8670784" cy="6444382"/>
          </a:xfrm>
        </p:grpSpPr>
        <p:grpSp>
          <p:nvGrpSpPr>
            <p:cNvPr id="524" name="Google Shape;524;p49"/>
            <p:cNvGrpSpPr/>
            <p:nvPr/>
          </p:nvGrpSpPr>
          <p:grpSpPr>
            <a:xfrm>
              <a:off x="2375806" y="-179120"/>
              <a:ext cx="4324349" cy="3220882"/>
              <a:chOff x="2375806" y="272716"/>
              <a:chExt cx="4324349" cy="3220882"/>
            </a:xfrm>
          </p:grpSpPr>
          <p:sp>
            <p:nvSpPr>
              <p:cNvPr id="525" name="Google Shape;525;p49"/>
              <p:cNvSpPr/>
              <p:nvPr/>
            </p:nvSpPr>
            <p:spPr>
              <a:xfrm>
                <a:off x="3459798" y="272716"/>
                <a:ext cx="2169396" cy="1609132"/>
              </a:xfrm>
              <a:custGeom>
                <a:rect b="b" l="l" r="r" t="t"/>
                <a:pathLst>
                  <a:path extrusionOk="0" h="2605881" w="2605881">
                    <a:moveTo>
                      <a:pt x="0" y="2605881"/>
                    </a:moveTo>
                    <a:lnTo>
                      <a:pt x="1302941" y="0"/>
                    </a:lnTo>
                    <a:lnTo>
                      <a:pt x="2605881" y="2605881"/>
                    </a:lnTo>
                    <a:lnTo>
                      <a:pt x="0" y="2605881"/>
                    </a:lnTo>
                    <a:close/>
                  </a:path>
                </a:pathLst>
              </a:custGeom>
              <a:noFill/>
              <a:ln cap="flat" cmpd="sng" w="12700">
                <a:solidFill>
                  <a:srgbClr val="000000"/>
                </a:solidFill>
                <a:prstDash val="solid"/>
                <a:miter lim="800000"/>
                <a:headEnd len="sm" w="sm" type="none"/>
                <a:tailEnd len="sm" w="sm" type="none"/>
              </a:ln>
            </p:spPr>
            <p:txBody>
              <a:bodyPr anchorCtr="0" anchor="ctr" bIns="100025" lIns="588600" spcFirstLastPara="1" rIns="588600" wrap="square" tIns="1077200">
                <a:noAutofit/>
              </a:bodyPr>
              <a:lstStyle/>
              <a:p>
                <a:pPr indent="0" lvl="0" marL="0" marR="0" rtl="0" algn="ctr">
                  <a:lnSpc>
                    <a:spcPct val="90000"/>
                  </a:lnSpc>
                  <a:spcBef>
                    <a:spcPts val="0"/>
                  </a:spcBef>
                  <a:spcAft>
                    <a:spcPts val="0"/>
                  </a:spcAft>
                  <a:buNone/>
                </a:pPr>
                <a:r>
                  <a:rPr b="0" i="0" lang="en" sz="800" u="none" cap="none" strike="noStrike">
                    <a:latin typeface="Arial"/>
                    <a:ea typeface="Arial"/>
                    <a:cs typeface="Arial"/>
                    <a:sym typeface="Arial"/>
                  </a:rPr>
                  <a:t>Multidisciplinary</a:t>
                </a:r>
                <a:endParaRPr sz="1100"/>
              </a:p>
            </p:txBody>
          </p:sp>
          <p:sp>
            <p:nvSpPr>
              <p:cNvPr id="526" name="Google Shape;526;p49"/>
              <p:cNvSpPr/>
              <p:nvPr/>
            </p:nvSpPr>
            <p:spPr>
              <a:xfrm>
                <a:off x="2375806" y="1884466"/>
                <a:ext cx="2169396" cy="1609132"/>
              </a:xfrm>
              <a:custGeom>
                <a:rect b="b" l="l" r="r" t="t"/>
                <a:pathLst>
                  <a:path extrusionOk="0" h="2605881" w="2605881">
                    <a:moveTo>
                      <a:pt x="0" y="2605881"/>
                    </a:moveTo>
                    <a:lnTo>
                      <a:pt x="1302941" y="0"/>
                    </a:lnTo>
                    <a:lnTo>
                      <a:pt x="2605881" y="2605881"/>
                    </a:lnTo>
                    <a:lnTo>
                      <a:pt x="0" y="2605881"/>
                    </a:lnTo>
                    <a:close/>
                  </a:path>
                </a:pathLst>
              </a:custGeom>
              <a:noFill/>
              <a:ln cap="flat" cmpd="sng" w="12700">
                <a:solidFill>
                  <a:srgbClr val="000000"/>
                </a:solidFill>
                <a:prstDash val="solid"/>
                <a:miter lim="800000"/>
                <a:headEnd len="sm" w="sm" type="none"/>
                <a:tailEnd len="sm" w="sm" type="none"/>
              </a:ln>
            </p:spPr>
            <p:txBody>
              <a:bodyPr anchorCtr="0" anchor="ctr" bIns="100025" lIns="588600" spcFirstLastPara="1" rIns="588600" wrap="square" tIns="1077200">
                <a:noAutofit/>
              </a:bodyPr>
              <a:lstStyle/>
              <a:p>
                <a:pPr indent="0" lvl="0" marL="0" marR="0" rtl="0" algn="ctr">
                  <a:lnSpc>
                    <a:spcPct val="90000"/>
                  </a:lnSpc>
                  <a:spcBef>
                    <a:spcPts val="0"/>
                  </a:spcBef>
                  <a:spcAft>
                    <a:spcPts val="0"/>
                  </a:spcAft>
                  <a:buNone/>
                </a:pPr>
                <a:r>
                  <a:rPr b="0" i="0" lang="en" sz="1100" u="none" cap="none" strike="noStrike">
                    <a:latin typeface="Arial"/>
                    <a:ea typeface="Arial"/>
                    <a:cs typeface="Arial"/>
                    <a:sym typeface="Arial"/>
                  </a:rPr>
                  <a:t>der</a:t>
                </a:r>
                <a:endParaRPr sz="1100"/>
              </a:p>
            </p:txBody>
          </p:sp>
          <p:sp>
            <p:nvSpPr>
              <p:cNvPr id="527" name="Google Shape;527;p49"/>
              <p:cNvSpPr/>
              <p:nvPr/>
            </p:nvSpPr>
            <p:spPr>
              <a:xfrm>
                <a:off x="3459795" y="1884465"/>
                <a:ext cx="2169396" cy="1609132"/>
              </a:xfrm>
              <a:custGeom>
                <a:rect b="b" l="l" r="r" t="t"/>
                <a:pathLst>
                  <a:path extrusionOk="0" h="2605881" w="2605881">
                    <a:moveTo>
                      <a:pt x="2605881" y="0"/>
                    </a:moveTo>
                    <a:lnTo>
                      <a:pt x="1302940" y="2605881"/>
                    </a:lnTo>
                    <a:lnTo>
                      <a:pt x="0" y="0"/>
                    </a:lnTo>
                    <a:lnTo>
                      <a:pt x="2605881" y="0"/>
                    </a:lnTo>
                    <a:close/>
                  </a:path>
                </a:pathLst>
              </a:custGeom>
              <a:solidFill>
                <a:srgbClr val="D5DBE5"/>
              </a:solidFill>
              <a:ln cap="flat" cmpd="sng" w="12700">
                <a:solidFill>
                  <a:srgbClr val="000000"/>
                </a:solidFill>
                <a:prstDash val="solid"/>
                <a:miter lim="800000"/>
                <a:headEnd len="sm" w="sm" type="none"/>
                <a:tailEnd len="sm" w="sm" type="none"/>
              </a:ln>
            </p:spPr>
            <p:txBody>
              <a:bodyPr anchorCtr="0" anchor="ctr" bIns="1077200" lIns="588600" spcFirstLastPara="1" rIns="588600" wrap="square" tIns="100025">
                <a:noAutofit/>
              </a:bodyPr>
              <a:lstStyle/>
              <a:p>
                <a:pPr indent="0" lvl="0" marL="0" marR="0" rtl="0" algn="ctr">
                  <a:lnSpc>
                    <a:spcPct val="90000"/>
                  </a:lnSpc>
                  <a:spcBef>
                    <a:spcPts val="0"/>
                  </a:spcBef>
                  <a:spcAft>
                    <a:spcPts val="0"/>
                  </a:spcAft>
                  <a:buNone/>
                </a:pPr>
                <a:r>
                  <a:t/>
                </a:r>
                <a:endParaRPr b="0" i="0" sz="1200" u="none" cap="none" strike="noStrike">
                  <a:latin typeface="Arial"/>
                  <a:ea typeface="Arial"/>
                  <a:cs typeface="Arial"/>
                  <a:sym typeface="Arial"/>
                </a:endParaRPr>
              </a:p>
            </p:txBody>
          </p:sp>
          <p:sp>
            <p:nvSpPr>
              <p:cNvPr id="528" name="Google Shape;528;p49"/>
              <p:cNvSpPr/>
              <p:nvPr/>
            </p:nvSpPr>
            <p:spPr>
              <a:xfrm>
                <a:off x="4543788" y="1884466"/>
                <a:ext cx="2156367" cy="1609132"/>
              </a:xfrm>
              <a:custGeom>
                <a:rect b="b" l="l" r="r" t="t"/>
                <a:pathLst>
                  <a:path extrusionOk="0" h="2605881" w="2605881">
                    <a:moveTo>
                      <a:pt x="0" y="2605881"/>
                    </a:moveTo>
                    <a:lnTo>
                      <a:pt x="1302941" y="0"/>
                    </a:lnTo>
                    <a:lnTo>
                      <a:pt x="2605881" y="2605881"/>
                    </a:lnTo>
                    <a:lnTo>
                      <a:pt x="0" y="2605881"/>
                    </a:lnTo>
                    <a:close/>
                  </a:path>
                </a:pathLst>
              </a:custGeom>
              <a:noFill/>
              <a:ln cap="flat" cmpd="sng" w="12700">
                <a:solidFill>
                  <a:srgbClr val="000000"/>
                </a:solidFill>
                <a:prstDash val="solid"/>
                <a:miter lim="800000"/>
                <a:headEnd len="sm" w="sm" type="none"/>
                <a:tailEnd len="sm" w="sm" type="none"/>
              </a:ln>
            </p:spPr>
            <p:txBody>
              <a:bodyPr anchorCtr="0" anchor="ctr" bIns="100025" lIns="588600" spcFirstLastPara="1" rIns="588600" wrap="square" tIns="1077200">
                <a:noAutofit/>
              </a:bodyPr>
              <a:lstStyle/>
              <a:p>
                <a:pPr indent="0" lvl="0" marL="0" marR="0" rtl="0" algn="ctr">
                  <a:lnSpc>
                    <a:spcPct val="90000"/>
                  </a:lnSpc>
                  <a:spcBef>
                    <a:spcPts val="0"/>
                  </a:spcBef>
                  <a:spcAft>
                    <a:spcPts val="0"/>
                  </a:spcAft>
                  <a:buNone/>
                </a:pPr>
                <a:r>
                  <a:rPr b="0" i="0" lang="en" sz="1200" u="none" cap="none" strike="noStrike">
                    <a:latin typeface="Arial"/>
                    <a:ea typeface="Arial"/>
                    <a:cs typeface="Arial"/>
                    <a:sym typeface="Arial"/>
                  </a:rPr>
                  <a:t>Men/</a:t>
                </a:r>
                <a:endParaRPr b="0" i="0" sz="1200" u="none" cap="none" strike="noStrike">
                  <a:latin typeface="Arial"/>
                  <a:ea typeface="Arial"/>
                  <a:cs typeface="Arial"/>
                  <a:sym typeface="Arial"/>
                </a:endParaRPr>
              </a:p>
            </p:txBody>
          </p:sp>
          <p:sp>
            <p:nvSpPr>
              <p:cNvPr id="529" name="Google Shape;529;p49"/>
              <p:cNvSpPr/>
              <p:nvPr/>
            </p:nvSpPr>
            <p:spPr>
              <a:xfrm>
                <a:off x="3832187" y="1316131"/>
                <a:ext cx="1366800" cy="395700"/>
              </a:xfrm>
              <a:custGeom>
                <a:rect b="b" l="l" r="r" t="t"/>
                <a:pathLst>
                  <a:path extrusionOk="0" h="120000" w="120000">
                    <a:moveTo>
                      <a:pt x="0" y="0"/>
                    </a:moveTo>
                    <a:lnTo>
                      <a:pt x="120000" y="0"/>
                    </a:lnTo>
                    <a:lnTo>
                      <a:pt x="120000" y="120000"/>
                    </a:lnTo>
                    <a:lnTo>
                      <a:pt x="0" y="120000"/>
                    </a:lnTo>
                    <a:close/>
                  </a:path>
                  <a:path extrusionOk="0" fill="none" h="120000" w="120000">
                    <a:moveTo>
                      <a:pt x="-3706" y="126374"/>
                    </a:moveTo>
                    <a:lnTo>
                      <a:pt x="-28514" y="238874"/>
                    </a:lnTo>
                  </a:path>
                </a:pathLst>
              </a:cu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900" u="none" cap="none" strike="noStrike">
                    <a:latin typeface="Arial"/>
                    <a:ea typeface="Arial"/>
                    <a:cs typeface="Arial"/>
                    <a:sym typeface="Arial"/>
                  </a:rPr>
                  <a:t>Background </a:t>
                </a:r>
                <a:endParaRPr sz="1100"/>
              </a:p>
              <a:p>
                <a:pPr indent="0" lvl="0" marL="0" marR="0" rtl="0" algn="ctr">
                  <a:spcBef>
                    <a:spcPts val="0"/>
                  </a:spcBef>
                  <a:spcAft>
                    <a:spcPts val="0"/>
                  </a:spcAft>
                  <a:buNone/>
                </a:pPr>
                <a:r>
                  <a:rPr b="0" i="0" lang="en" sz="900" u="none" cap="none" strike="noStrike">
                    <a:latin typeface="Arial"/>
                    <a:ea typeface="Arial"/>
                    <a:cs typeface="Arial"/>
                    <a:sym typeface="Arial"/>
                  </a:rPr>
                  <a:t>မတူညီသူများ</a:t>
                </a:r>
                <a:endParaRPr b="0" i="0" sz="900" u="none" cap="none" strike="noStrike">
                  <a:latin typeface="Arial"/>
                  <a:ea typeface="Arial"/>
                  <a:cs typeface="Arial"/>
                  <a:sym typeface="Arial"/>
                </a:endParaRPr>
              </a:p>
            </p:txBody>
          </p:sp>
          <p:sp>
            <p:nvSpPr>
              <p:cNvPr id="530" name="Google Shape;530;p49"/>
              <p:cNvSpPr/>
              <p:nvPr/>
            </p:nvSpPr>
            <p:spPr>
              <a:xfrm>
                <a:off x="4899072" y="2824661"/>
                <a:ext cx="1366800" cy="395700"/>
              </a:xfrm>
              <a:custGeom>
                <a:rect b="b" l="l" r="r" t="t"/>
                <a:pathLst>
                  <a:path extrusionOk="0" h="120000" w="120000">
                    <a:moveTo>
                      <a:pt x="0" y="0"/>
                    </a:moveTo>
                    <a:lnTo>
                      <a:pt x="120000" y="0"/>
                    </a:lnTo>
                    <a:lnTo>
                      <a:pt x="120000" y="120000"/>
                    </a:lnTo>
                    <a:lnTo>
                      <a:pt x="0" y="120000"/>
                    </a:lnTo>
                    <a:close/>
                  </a:path>
                  <a:path extrusionOk="0" fill="none" h="120000" w="120000">
                    <a:moveTo>
                      <a:pt x="-3706" y="126374"/>
                    </a:moveTo>
                    <a:lnTo>
                      <a:pt x="-28514" y="238874"/>
                    </a:lnTo>
                  </a:path>
                </a:pathLst>
              </a:cu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900" u="none" cap="none" strike="noStrike">
                    <a:latin typeface="Arial"/>
                    <a:ea typeface="Arial"/>
                    <a:cs typeface="Arial"/>
                    <a:sym typeface="Arial"/>
                  </a:rPr>
                  <a:t>ကျား၊ မ</a:t>
                </a:r>
                <a:endParaRPr b="0" i="0" sz="900" u="none" cap="none" strike="noStrike">
                  <a:latin typeface="Arial"/>
                  <a:ea typeface="Arial"/>
                  <a:cs typeface="Arial"/>
                  <a:sym typeface="Arial"/>
                </a:endParaRPr>
              </a:p>
            </p:txBody>
          </p:sp>
          <p:sp>
            <p:nvSpPr>
              <p:cNvPr id="531" name="Google Shape;531;p49"/>
              <p:cNvSpPr/>
              <p:nvPr/>
            </p:nvSpPr>
            <p:spPr>
              <a:xfrm>
                <a:off x="2628499" y="2932385"/>
                <a:ext cx="1662600" cy="395700"/>
              </a:xfrm>
              <a:custGeom>
                <a:rect b="b" l="l" r="r" t="t"/>
                <a:pathLst>
                  <a:path extrusionOk="0" h="120000" w="120000">
                    <a:moveTo>
                      <a:pt x="0" y="0"/>
                    </a:moveTo>
                    <a:lnTo>
                      <a:pt x="120000" y="0"/>
                    </a:lnTo>
                    <a:lnTo>
                      <a:pt x="120000" y="120000"/>
                    </a:lnTo>
                    <a:lnTo>
                      <a:pt x="0" y="120000"/>
                    </a:lnTo>
                    <a:close/>
                  </a:path>
                  <a:path extrusionOk="0" fill="none" h="120000" w="120000">
                    <a:moveTo>
                      <a:pt x="120782" y="131206"/>
                    </a:moveTo>
                    <a:lnTo>
                      <a:pt x="144929" y="253369"/>
                    </a:lnTo>
                  </a:path>
                </a:pathLst>
              </a:cu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900" u="none" cap="none" strike="noStrike">
                    <a:latin typeface="Arial"/>
                    <a:ea typeface="Arial"/>
                    <a:cs typeface="Arial"/>
                    <a:sym typeface="Arial"/>
                  </a:rPr>
                  <a:t>အဖွဲ့အစည်း အတွင်း၊ အပြင်</a:t>
                </a:r>
                <a:endParaRPr sz="1100"/>
              </a:p>
            </p:txBody>
          </p:sp>
        </p:grpSp>
        <p:grpSp>
          <p:nvGrpSpPr>
            <p:cNvPr id="532" name="Google Shape;532;p49"/>
            <p:cNvGrpSpPr/>
            <p:nvPr/>
          </p:nvGrpSpPr>
          <p:grpSpPr>
            <a:xfrm>
              <a:off x="195448" y="3018163"/>
              <a:ext cx="4354661" cy="3241916"/>
              <a:chOff x="236993" y="3469999"/>
              <a:chExt cx="4354661" cy="3241916"/>
            </a:xfrm>
          </p:grpSpPr>
          <p:sp>
            <p:nvSpPr>
              <p:cNvPr id="533" name="Google Shape;533;p49"/>
              <p:cNvSpPr/>
              <p:nvPr/>
            </p:nvSpPr>
            <p:spPr>
              <a:xfrm>
                <a:off x="1326370" y="3469999"/>
                <a:ext cx="2175911" cy="1622161"/>
              </a:xfrm>
              <a:custGeom>
                <a:rect b="b" l="l" r="r" t="t"/>
                <a:pathLst>
                  <a:path extrusionOk="0" h="2605881" w="2605881">
                    <a:moveTo>
                      <a:pt x="0" y="2605881"/>
                    </a:moveTo>
                    <a:lnTo>
                      <a:pt x="1302941" y="0"/>
                    </a:lnTo>
                    <a:lnTo>
                      <a:pt x="2605881" y="2605881"/>
                    </a:lnTo>
                    <a:lnTo>
                      <a:pt x="0" y="2605881"/>
                    </a:lnTo>
                    <a:close/>
                  </a:path>
                </a:pathLst>
              </a:custGeom>
              <a:noFill/>
              <a:ln cap="flat" cmpd="sng" w="12700">
                <a:solidFill>
                  <a:srgbClr val="000000"/>
                </a:solidFill>
                <a:prstDash val="solid"/>
                <a:miter lim="800000"/>
                <a:headEnd len="sm" w="sm" type="none"/>
                <a:tailEnd len="sm" w="sm" type="none"/>
              </a:ln>
            </p:spPr>
            <p:txBody>
              <a:bodyPr anchorCtr="0" anchor="ctr" bIns="100025" lIns="588600" spcFirstLastPara="1" rIns="588600" wrap="square" tIns="1077200">
                <a:noAutofit/>
              </a:bodyPr>
              <a:lstStyle/>
              <a:p>
                <a:pPr indent="0" lvl="0" marL="0" marR="0" rtl="0" algn="ctr">
                  <a:lnSpc>
                    <a:spcPct val="90000"/>
                  </a:lnSpc>
                  <a:spcBef>
                    <a:spcPts val="0"/>
                  </a:spcBef>
                  <a:spcAft>
                    <a:spcPts val="0"/>
                  </a:spcAft>
                  <a:buNone/>
                </a:pPr>
                <a:r>
                  <a:rPr b="0" i="0" lang="en" sz="1200" u="none" cap="none" strike="noStrike">
                    <a:latin typeface="Arial"/>
                    <a:ea typeface="Arial"/>
                    <a:cs typeface="Arial"/>
                    <a:sym typeface="Arial"/>
                  </a:rPr>
                  <a:t>Interviews &amp; Discussions</a:t>
                </a:r>
                <a:endParaRPr sz="1100"/>
              </a:p>
            </p:txBody>
          </p:sp>
          <p:sp>
            <p:nvSpPr>
              <p:cNvPr id="534" name="Google Shape;534;p49"/>
              <p:cNvSpPr/>
              <p:nvPr/>
            </p:nvSpPr>
            <p:spPr>
              <a:xfrm>
                <a:off x="236993" y="5089754"/>
                <a:ext cx="2175911" cy="1622161"/>
              </a:xfrm>
              <a:custGeom>
                <a:rect b="b" l="l" r="r" t="t"/>
                <a:pathLst>
                  <a:path extrusionOk="0" h="2605881" w="2605881">
                    <a:moveTo>
                      <a:pt x="0" y="2605881"/>
                    </a:moveTo>
                    <a:lnTo>
                      <a:pt x="1302941" y="0"/>
                    </a:lnTo>
                    <a:lnTo>
                      <a:pt x="2605881" y="2605881"/>
                    </a:lnTo>
                    <a:lnTo>
                      <a:pt x="0" y="2605881"/>
                    </a:lnTo>
                    <a:close/>
                  </a:path>
                </a:pathLst>
              </a:custGeom>
              <a:noFill/>
              <a:ln cap="flat" cmpd="sng" w="12700">
                <a:solidFill>
                  <a:srgbClr val="000000"/>
                </a:solidFill>
                <a:prstDash val="solid"/>
                <a:miter lim="800000"/>
                <a:headEnd len="sm" w="sm" type="none"/>
                <a:tailEnd len="sm" w="sm" type="none"/>
              </a:ln>
            </p:spPr>
            <p:txBody>
              <a:bodyPr anchorCtr="0" anchor="ctr" bIns="100025" lIns="588600" spcFirstLastPara="1" rIns="588600" wrap="square" tIns="1077200">
                <a:noAutofit/>
              </a:bodyPr>
              <a:lstStyle/>
              <a:p>
                <a:pPr indent="0" lvl="0" marL="0" marR="0" rtl="0" algn="ctr">
                  <a:lnSpc>
                    <a:spcPct val="90000"/>
                  </a:lnSpc>
                  <a:spcBef>
                    <a:spcPts val="0"/>
                  </a:spcBef>
                  <a:spcAft>
                    <a:spcPts val="0"/>
                  </a:spcAft>
                  <a:buNone/>
                </a:pPr>
                <a:r>
                  <a:t/>
                </a:r>
                <a:endParaRPr b="0" i="0" sz="900" u="none" cap="none" strike="noStrike">
                  <a:latin typeface="Arial"/>
                  <a:ea typeface="Arial"/>
                  <a:cs typeface="Arial"/>
                  <a:sym typeface="Arial"/>
                </a:endParaRPr>
              </a:p>
            </p:txBody>
          </p:sp>
          <p:sp>
            <p:nvSpPr>
              <p:cNvPr id="535" name="Google Shape;535;p49"/>
              <p:cNvSpPr/>
              <p:nvPr/>
            </p:nvSpPr>
            <p:spPr>
              <a:xfrm>
                <a:off x="1326369" y="5089753"/>
                <a:ext cx="2175911" cy="1622161"/>
              </a:xfrm>
              <a:custGeom>
                <a:rect b="b" l="l" r="r" t="t"/>
                <a:pathLst>
                  <a:path extrusionOk="0" h="2605881" w="2605881">
                    <a:moveTo>
                      <a:pt x="2605881" y="0"/>
                    </a:moveTo>
                    <a:lnTo>
                      <a:pt x="1302940" y="2605881"/>
                    </a:lnTo>
                    <a:lnTo>
                      <a:pt x="0" y="0"/>
                    </a:lnTo>
                    <a:lnTo>
                      <a:pt x="2605881" y="0"/>
                    </a:lnTo>
                    <a:close/>
                  </a:path>
                </a:pathLst>
              </a:custGeom>
              <a:solidFill>
                <a:srgbClr val="D5DBE5"/>
              </a:solidFill>
              <a:ln cap="flat" cmpd="sng" w="12700">
                <a:solidFill>
                  <a:srgbClr val="000000"/>
                </a:solidFill>
                <a:prstDash val="solid"/>
                <a:miter lim="800000"/>
                <a:headEnd len="sm" w="sm" type="none"/>
                <a:tailEnd len="sm" w="sm" type="none"/>
              </a:ln>
            </p:spPr>
            <p:txBody>
              <a:bodyPr anchorCtr="0" anchor="ctr" bIns="1077200" lIns="588600" spcFirstLastPara="1" rIns="588600" wrap="square" tIns="100025">
                <a:noAutofit/>
              </a:bodyPr>
              <a:lstStyle/>
              <a:p>
                <a:pPr indent="0" lvl="0" marL="0" marR="0" rtl="0" algn="ctr">
                  <a:lnSpc>
                    <a:spcPct val="90000"/>
                  </a:lnSpc>
                  <a:spcBef>
                    <a:spcPts val="0"/>
                  </a:spcBef>
                  <a:spcAft>
                    <a:spcPts val="0"/>
                  </a:spcAft>
                  <a:buNone/>
                </a:pPr>
                <a:r>
                  <a:t/>
                </a:r>
                <a:endParaRPr b="0" i="0" sz="900" u="none" cap="none" strike="noStrike">
                  <a:latin typeface="Arial"/>
                  <a:ea typeface="Arial"/>
                  <a:cs typeface="Arial"/>
                  <a:sym typeface="Arial"/>
                </a:endParaRPr>
              </a:p>
            </p:txBody>
          </p:sp>
          <p:sp>
            <p:nvSpPr>
              <p:cNvPr id="536" name="Google Shape;536;p49"/>
              <p:cNvSpPr/>
              <p:nvPr/>
            </p:nvSpPr>
            <p:spPr>
              <a:xfrm>
                <a:off x="2415743" y="5089754"/>
                <a:ext cx="2175911" cy="1622161"/>
              </a:xfrm>
              <a:custGeom>
                <a:rect b="b" l="l" r="r" t="t"/>
                <a:pathLst>
                  <a:path extrusionOk="0" h="2605881" w="2605881">
                    <a:moveTo>
                      <a:pt x="0" y="2605881"/>
                    </a:moveTo>
                    <a:lnTo>
                      <a:pt x="1302941" y="0"/>
                    </a:lnTo>
                    <a:lnTo>
                      <a:pt x="2605881" y="2605881"/>
                    </a:lnTo>
                    <a:lnTo>
                      <a:pt x="0" y="2605881"/>
                    </a:lnTo>
                    <a:close/>
                  </a:path>
                </a:pathLst>
              </a:custGeom>
              <a:noFill/>
              <a:ln cap="flat" cmpd="sng" w="12700">
                <a:solidFill>
                  <a:srgbClr val="000000"/>
                </a:solidFill>
                <a:prstDash val="solid"/>
                <a:miter lim="800000"/>
                <a:headEnd len="sm" w="sm" type="none"/>
                <a:tailEnd len="sm" w="sm" type="none"/>
              </a:ln>
            </p:spPr>
            <p:txBody>
              <a:bodyPr anchorCtr="0" anchor="ctr" bIns="100025" lIns="588600" spcFirstLastPara="1" rIns="588600" wrap="square" tIns="1077200">
                <a:noAutofit/>
              </a:bodyPr>
              <a:lstStyle/>
              <a:p>
                <a:pPr indent="0" lvl="0" marL="0" marR="0" rtl="0" algn="ctr">
                  <a:lnSpc>
                    <a:spcPct val="90000"/>
                  </a:lnSpc>
                  <a:spcBef>
                    <a:spcPts val="0"/>
                  </a:spcBef>
                  <a:spcAft>
                    <a:spcPts val="0"/>
                  </a:spcAft>
                  <a:buNone/>
                </a:pPr>
                <a:r>
                  <a:rPr b="0" i="0" lang="en" sz="900" u="none" cap="none" strike="noStrike">
                    <a:latin typeface="Arial"/>
                    <a:ea typeface="Arial"/>
                    <a:cs typeface="Arial"/>
                    <a:sym typeface="Arial"/>
                  </a:rPr>
                  <a:t>Diagrams</a:t>
                </a:r>
                <a:endParaRPr b="0" i="0" sz="900" u="none" cap="none" strike="noStrike">
                  <a:latin typeface="Arial"/>
                  <a:ea typeface="Arial"/>
                  <a:cs typeface="Arial"/>
                  <a:sym typeface="Arial"/>
                </a:endParaRPr>
              </a:p>
            </p:txBody>
          </p:sp>
          <p:sp>
            <p:nvSpPr>
              <p:cNvPr id="537" name="Google Shape;537;p49"/>
              <p:cNvSpPr/>
              <p:nvPr/>
            </p:nvSpPr>
            <p:spPr>
              <a:xfrm>
                <a:off x="1728960" y="4384820"/>
                <a:ext cx="1373700" cy="601800"/>
              </a:xfrm>
              <a:custGeom>
                <a:rect b="b" l="l" r="r" t="t"/>
                <a:pathLst>
                  <a:path extrusionOk="0" h="120000" w="120000">
                    <a:moveTo>
                      <a:pt x="0" y="0"/>
                    </a:moveTo>
                    <a:lnTo>
                      <a:pt x="120000" y="0"/>
                    </a:lnTo>
                    <a:lnTo>
                      <a:pt x="120000" y="120000"/>
                    </a:lnTo>
                    <a:lnTo>
                      <a:pt x="0" y="120000"/>
                    </a:lnTo>
                    <a:close/>
                  </a:path>
                  <a:path extrusionOk="0" fill="none" h="120000" w="120000">
                    <a:moveTo>
                      <a:pt x="-3706" y="126374"/>
                    </a:moveTo>
                    <a:lnTo>
                      <a:pt x="-28514" y="238874"/>
                    </a:lnTo>
                  </a:path>
                </a:pathLst>
              </a:cu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900" u="none" cap="none" strike="noStrike">
                    <a:latin typeface="Arial"/>
                    <a:ea typeface="Arial"/>
                    <a:cs typeface="Arial"/>
                    <a:sym typeface="Arial"/>
                  </a:rPr>
                  <a:t>မေးမြန်းခြင်း၊ဆွေးနွေးခြင်း</a:t>
                </a:r>
                <a:endParaRPr b="0" i="0" sz="900" u="none" cap="none" strike="noStrike">
                  <a:latin typeface="Arial"/>
                  <a:ea typeface="Arial"/>
                  <a:cs typeface="Arial"/>
                  <a:sym typeface="Arial"/>
                </a:endParaRPr>
              </a:p>
            </p:txBody>
          </p:sp>
          <p:sp>
            <p:nvSpPr>
              <p:cNvPr id="538" name="Google Shape;538;p49"/>
              <p:cNvSpPr/>
              <p:nvPr/>
            </p:nvSpPr>
            <p:spPr>
              <a:xfrm>
                <a:off x="2823721" y="6013967"/>
                <a:ext cx="1373700" cy="592500"/>
              </a:xfrm>
              <a:custGeom>
                <a:rect b="b" l="l" r="r" t="t"/>
                <a:pathLst>
                  <a:path extrusionOk="0" h="120000" w="120000">
                    <a:moveTo>
                      <a:pt x="0" y="0"/>
                    </a:moveTo>
                    <a:lnTo>
                      <a:pt x="120000" y="0"/>
                    </a:lnTo>
                    <a:lnTo>
                      <a:pt x="120000" y="120000"/>
                    </a:lnTo>
                    <a:lnTo>
                      <a:pt x="0" y="120000"/>
                    </a:lnTo>
                    <a:close/>
                  </a:path>
                  <a:path extrusionOk="0" fill="none" h="120000" w="120000">
                    <a:moveTo>
                      <a:pt x="-3706" y="126374"/>
                    </a:moveTo>
                    <a:lnTo>
                      <a:pt x="-28514" y="238874"/>
                    </a:lnTo>
                  </a:path>
                </a:pathLst>
              </a:cu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900" u="none" cap="none" strike="noStrike">
                    <a:latin typeface="Arial"/>
                    <a:ea typeface="Arial"/>
                    <a:cs typeface="Arial"/>
                    <a:sym typeface="Arial"/>
                  </a:rPr>
                  <a:t>ဇယား၊ ပုံ၊ desk study</a:t>
                </a:r>
                <a:endParaRPr sz="1100"/>
              </a:p>
            </p:txBody>
          </p:sp>
          <p:sp>
            <p:nvSpPr>
              <p:cNvPr id="539" name="Google Shape;539;p49"/>
              <p:cNvSpPr/>
              <p:nvPr/>
            </p:nvSpPr>
            <p:spPr>
              <a:xfrm>
                <a:off x="642982" y="6077562"/>
                <a:ext cx="1373700" cy="397800"/>
              </a:xfrm>
              <a:custGeom>
                <a:rect b="b" l="l" r="r" t="t"/>
                <a:pathLst>
                  <a:path extrusionOk="0" h="120000" w="120000">
                    <a:moveTo>
                      <a:pt x="0" y="0"/>
                    </a:moveTo>
                    <a:lnTo>
                      <a:pt x="120000" y="0"/>
                    </a:lnTo>
                    <a:lnTo>
                      <a:pt x="120000" y="120000"/>
                    </a:lnTo>
                    <a:lnTo>
                      <a:pt x="0" y="120000"/>
                    </a:lnTo>
                    <a:close/>
                  </a:path>
                  <a:path extrusionOk="0" fill="none" h="120000" w="120000">
                    <a:moveTo>
                      <a:pt x="120782" y="131206"/>
                    </a:moveTo>
                    <a:lnTo>
                      <a:pt x="144929" y="253369"/>
                    </a:lnTo>
                  </a:path>
                </a:pathLst>
              </a:cu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900" u="none" cap="none" strike="noStrike">
                    <a:latin typeface="Arial"/>
                    <a:ea typeface="Arial"/>
                    <a:cs typeface="Arial"/>
                    <a:sym typeface="Arial"/>
                  </a:rPr>
                  <a:t>ကွင်းဆင်း လေ့လာခြင်း</a:t>
                </a:r>
                <a:endParaRPr b="0" i="0" sz="900" u="none" cap="none" strike="noStrike">
                  <a:latin typeface="Arial"/>
                  <a:ea typeface="Arial"/>
                  <a:cs typeface="Arial"/>
                  <a:sym typeface="Arial"/>
                </a:endParaRPr>
              </a:p>
            </p:txBody>
          </p:sp>
        </p:grpSp>
        <p:grpSp>
          <p:nvGrpSpPr>
            <p:cNvPr id="540" name="Google Shape;540;p49"/>
            <p:cNvGrpSpPr/>
            <p:nvPr/>
          </p:nvGrpSpPr>
          <p:grpSpPr>
            <a:xfrm>
              <a:off x="4528854" y="3081689"/>
              <a:ext cx="4337378" cy="3183573"/>
              <a:chOff x="4515573" y="3507308"/>
              <a:chExt cx="4337378" cy="3183573"/>
            </a:xfrm>
          </p:grpSpPr>
          <p:sp>
            <p:nvSpPr>
              <p:cNvPr id="541" name="Google Shape;541;p49"/>
              <p:cNvSpPr/>
              <p:nvPr/>
            </p:nvSpPr>
            <p:spPr>
              <a:xfrm>
                <a:off x="5599566" y="3507308"/>
                <a:ext cx="2169396" cy="1609132"/>
              </a:xfrm>
              <a:custGeom>
                <a:rect b="b" l="l" r="r" t="t"/>
                <a:pathLst>
                  <a:path extrusionOk="0" h="2605881" w="2605881">
                    <a:moveTo>
                      <a:pt x="0" y="2605881"/>
                    </a:moveTo>
                    <a:lnTo>
                      <a:pt x="1302941" y="0"/>
                    </a:lnTo>
                    <a:lnTo>
                      <a:pt x="2605881" y="2605881"/>
                    </a:lnTo>
                    <a:lnTo>
                      <a:pt x="0" y="2605881"/>
                    </a:lnTo>
                    <a:close/>
                  </a:path>
                </a:pathLst>
              </a:custGeom>
              <a:noFill/>
              <a:ln cap="flat" cmpd="sng" w="12700">
                <a:solidFill>
                  <a:srgbClr val="000000"/>
                </a:solidFill>
                <a:prstDash val="solid"/>
                <a:miter lim="800000"/>
                <a:headEnd len="sm" w="sm" type="none"/>
                <a:tailEnd len="sm" w="sm" type="none"/>
              </a:ln>
            </p:spPr>
            <p:txBody>
              <a:bodyPr anchorCtr="0" anchor="ctr" bIns="100025" lIns="588600" spcFirstLastPara="1" rIns="588600" wrap="square" tIns="1077200">
                <a:noAutofit/>
              </a:bodyPr>
              <a:lstStyle/>
              <a:p>
                <a:pPr indent="0" lvl="0" marL="0" marR="0" rtl="0" algn="ctr">
                  <a:lnSpc>
                    <a:spcPct val="90000"/>
                  </a:lnSpc>
                  <a:spcBef>
                    <a:spcPts val="0"/>
                  </a:spcBef>
                  <a:spcAft>
                    <a:spcPts val="0"/>
                  </a:spcAft>
                  <a:buNone/>
                </a:pPr>
                <a:r>
                  <a:rPr b="0" i="0" lang="en" sz="1200" u="none" cap="none" strike="noStrike">
                    <a:latin typeface="Arial"/>
                    <a:ea typeface="Arial"/>
                    <a:cs typeface="Arial"/>
                    <a:sym typeface="Arial"/>
                  </a:rPr>
                  <a:t>Events &amp; Process</a:t>
                </a:r>
                <a:endParaRPr sz="1100"/>
              </a:p>
            </p:txBody>
          </p:sp>
          <p:sp>
            <p:nvSpPr>
              <p:cNvPr id="542" name="Google Shape;542;p49"/>
              <p:cNvSpPr/>
              <p:nvPr/>
            </p:nvSpPr>
            <p:spPr>
              <a:xfrm>
                <a:off x="4515573" y="5081749"/>
                <a:ext cx="2169396" cy="1609132"/>
              </a:xfrm>
              <a:custGeom>
                <a:rect b="b" l="l" r="r" t="t"/>
                <a:pathLst>
                  <a:path extrusionOk="0" h="2605881" w="2605881">
                    <a:moveTo>
                      <a:pt x="0" y="2605881"/>
                    </a:moveTo>
                    <a:lnTo>
                      <a:pt x="1302941" y="0"/>
                    </a:lnTo>
                    <a:lnTo>
                      <a:pt x="2605881" y="2605881"/>
                    </a:lnTo>
                    <a:lnTo>
                      <a:pt x="0" y="2605881"/>
                    </a:lnTo>
                    <a:close/>
                  </a:path>
                </a:pathLst>
              </a:custGeom>
              <a:noFill/>
              <a:ln cap="flat" cmpd="sng" w="12700">
                <a:solidFill>
                  <a:srgbClr val="000000"/>
                </a:solidFill>
                <a:prstDash val="solid"/>
                <a:miter lim="800000"/>
                <a:headEnd len="sm" w="sm" type="none"/>
                <a:tailEnd len="sm" w="sm" type="none"/>
              </a:ln>
            </p:spPr>
            <p:txBody>
              <a:bodyPr anchorCtr="0" anchor="ctr" bIns="100025" lIns="588600" spcFirstLastPara="1" rIns="588600" wrap="square" tIns="1077200">
                <a:noAutofit/>
              </a:bodyPr>
              <a:lstStyle/>
              <a:p>
                <a:pPr indent="0" lvl="0" marL="0" marR="0" rtl="0" algn="ctr">
                  <a:lnSpc>
                    <a:spcPct val="90000"/>
                  </a:lnSpc>
                  <a:spcBef>
                    <a:spcPts val="0"/>
                  </a:spcBef>
                  <a:spcAft>
                    <a:spcPts val="0"/>
                  </a:spcAft>
                  <a:buNone/>
                </a:pPr>
                <a:r>
                  <a:t/>
                </a:r>
                <a:endParaRPr b="0" i="0" sz="900" u="none" cap="none" strike="noStrike">
                  <a:latin typeface="Arial"/>
                  <a:ea typeface="Arial"/>
                  <a:cs typeface="Arial"/>
                  <a:sym typeface="Arial"/>
                </a:endParaRPr>
              </a:p>
            </p:txBody>
          </p:sp>
          <p:sp>
            <p:nvSpPr>
              <p:cNvPr id="543" name="Google Shape;543;p49"/>
              <p:cNvSpPr/>
              <p:nvPr/>
            </p:nvSpPr>
            <p:spPr>
              <a:xfrm>
                <a:off x="5599564" y="5081748"/>
                <a:ext cx="2169396" cy="1609132"/>
              </a:xfrm>
              <a:custGeom>
                <a:rect b="b" l="l" r="r" t="t"/>
                <a:pathLst>
                  <a:path extrusionOk="0" h="2605881" w="2605881">
                    <a:moveTo>
                      <a:pt x="2605881" y="0"/>
                    </a:moveTo>
                    <a:lnTo>
                      <a:pt x="1302940" y="2605881"/>
                    </a:lnTo>
                    <a:lnTo>
                      <a:pt x="0" y="0"/>
                    </a:lnTo>
                    <a:lnTo>
                      <a:pt x="2605881" y="0"/>
                    </a:lnTo>
                    <a:close/>
                  </a:path>
                </a:pathLst>
              </a:custGeom>
              <a:solidFill>
                <a:srgbClr val="D5DBE5"/>
              </a:solidFill>
              <a:ln cap="flat" cmpd="sng" w="12700">
                <a:solidFill>
                  <a:srgbClr val="000000"/>
                </a:solidFill>
                <a:prstDash val="solid"/>
                <a:miter lim="800000"/>
                <a:headEnd len="sm" w="sm" type="none"/>
                <a:tailEnd len="sm" w="sm" type="none"/>
              </a:ln>
            </p:spPr>
            <p:txBody>
              <a:bodyPr anchorCtr="0" anchor="ctr" bIns="1077200" lIns="588600" spcFirstLastPara="1" rIns="588600" wrap="square" tIns="100025">
                <a:noAutofit/>
              </a:bodyPr>
              <a:lstStyle/>
              <a:p>
                <a:pPr indent="0" lvl="0" marL="0" marR="0" rtl="0" algn="ctr">
                  <a:lnSpc>
                    <a:spcPct val="90000"/>
                  </a:lnSpc>
                  <a:spcBef>
                    <a:spcPts val="0"/>
                  </a:spcBef>
                  <a:spcAft>
                    <a:spcPts val="0"/>
                  </a:spcAft>
                  <a:buNone/>
                </a:pPr>
                <a:r>
                  <a:t/>
                </a:r>
                <a:endParaRPr b="0" i="0" sz="900" u="none" cap="none" strike="noStrike">
                  <a:latin typeface="Arial"/>
                  <a:ea typeface="Arial"/>
                  <a:cs typeface="Arial"/>
                  <a:sym typeface="Arial"/>
                </a:endParaRPr>
              </a:p>
            </p:txBody>
          </p:sp>
          <p:sp>
            <p:nvSpPr>
              <p:cNvPr id="544" name="Google Shape;544;p49"/>
              <p:cNvSpPr/>
              <p:nvPr/>
            </p:nvSpPr>
            <p:spPr>
              <a:xfrm>
                <a:off x="6683555" y="5081749"/>
                <a:ext cx="2169396" cy="1609132"/>
              </a:xfrm>
              <a:custGeom>
                <a:rect b="b" l="l" r="r" t="t"/>
                <a:pathLst>
                  <a:path extrusionOk="0" h="2605881" w="2605881">
                    <a:moveTo>
                      <a:pt x="0" y="2605881"/>
                    </a:moveTo>
                    <a:lnTo>
                      <a:pt x="1302941" y="0"/>
                    </a:lnTo>
                    <a:lnTo>
                      <a:pt x="2605881" y="2605881"/>
                    </a:lnTo>
                    <a:lnTo>
                      <a:pt x="0" y="2605881"/>
                    </a:lnTo>
                    <a:close/>
                  </a:path>
                </a:pathLst>
              </a:custGeom>
              <a:noFill/>
              <a:ln cap="flat" cmpd="sng" w="12700">
                <a:solidFill>
                  <a:srgbClr val="000000"/>
                </a:solidFill>
                <a:prstDash val="solid"/>
                <a:miter lim="800000"/>
                <a:headEnd len="sm" w="sm" type="none"/>
                <a:tailEnd len="sm" w="sm" type="none"/>
              </a:ln>
            </p:spPr>
            <p:txBody>
              <a:bodyPr anchorCtr="0" anchor="ctr" bIns="100025" lIns="588600" spcFirstLastPara="1" rIns="588600" wrap="square" tIns="1077200">
                <a:noAutofit/>
              </a:bodyPr>
              <a:lstStyle/>
              <a:p>
                <a:pPr indent="0" lvl="0" marL="0" marR="0" rtl="0" algn="ctr">
                  <a:lnSpc>
                    <a:spcPct val="90000"/>
                  </a:lnSpc>
                  <a:spcBef>
                    <a:spcPts val="0"/>
                  </a:spcBef>
                  <a:spcAft>
                    <a:spcPts val="0"/>
                  </a:spcAft>
                  <a:buNone/>
                </a:pPr>
                <a:r>
                  <a:rPr b="0" i="0" lang="en" sz="900" u="none" cap="none" strike="noStrike">
                    <a:latin typeface="Arial"/>
                    <a:ea typeface="Arial"/>
                    <a:cs typeface="Arial"/>
                    <a:sym typeface="Arial"/>
                  </a:rPr>
                  <a:t>Place</a:t>
                </a:r>
                <a:endParaRPr b="0" i="0" sz="900" u="none" cap="none" strike="noStrike">
                  <a:latin typeface="Arial"/>
                  <a:ea typeface="Arial"/>
                  <a:cs typeface="Arial"/>
                  <a:sym typeface="Arial"/>
                </a:endParaRPr>
              </a:p>
            </p:txBody>
          </p:sp>
          <p:sp>
            <p:nvSpPr>
              <p:cNvPr id="545" name="Google Shape;545;p49"/>
              <p:cNvSpPr/>
              <p:nvPr/>
            </p:nvSpPr>
            <p:spPr>
              <a:xfrm>
                <a:off x="5941784" y="4151026"/>
                <a:ext cx="1485000" cy="968100"/>
              </a:xfrm>
              <a:custGeom>
                <a:rect b="b" l="l" r="r" t="t"/>
                <a:pathLst>
                  <a:path extrusionOk="0" h="120000" w="120000">
                    <a:moveTo>
                      <a:pt x="0" y="0"/>
                    </a:moveTo>
                    <a:lnTo>
                      <a:pt x="120000" y="0"/>
                    </a:lnTo>
                    <a:lnTo>
                      <a:pt x="120000" y="120000"/>
                    </a:lnTo>
                    <a:lnTo>
                      <a:pt x="0" y="120000"/>
                    </a:lnTo>
                    <a:close/>
                  </a:path>
                  <a:path extrusionOk="0" fill="none" h="120000" w="120000">
                    <a:moveTo>
                      <a:pt x="-3706" y="126374"/>
                    </a:moveTo>
                    <a:lnTo>
                      <a:pt x="-28514" y="238874"/>
                    </a:lnTo>
                  </a:path>
                </a:pathLst>
              </a:cu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900" u="none" cap="none" strike="noStrike">
                    <a:latin typeface="Arial"/>
                    <a:ea typeface="Arial"/>
                    <a:cs typeface="Arial"/>
                    <a:sym typeface="Arial"/>
                  </a:rPr>
                  <a:t>ဖြစ်လေ့ ဖြစ်ထရှိသော ဖြစ်စဉ်များ</a:t>
                </a:r>
                <a:endParaRPr b="0" i="0" sz="900" u="none" cap="none" strike="noStrike">
                  <a:latin typeface="Arial"/>
                  <a:ea typeface="Arial"/>
                  <a:cs typeface="Arial"/>
                  <a:sym typeface="Arial"/>
                </a:endParaRPr>
              </a:p>
            </p:txBody>
          </p:sp>
          <p:sp>
            <p:nvSpPr>
              <p:cNvPr id="546" name="Google Shape;546;p49"/>
              <p:cNvSpPr/>
              <p:nvPr/>
            </p:nvSpPr>
            <p:spPr>
              <a:xfrm>
                <a:off x="7084162" y="6084034"/>
                <a:ext cx="1366800" cy="395700"/>
              </a:xfrm>
              <a:custGeom>
                <a:rect b="b" l="l" r="r" t="t"/>
                <a:pathLst>
                  <a:path extrusionOk="0" h="120000" w="120000">
                    <a:moveTo>
                      <a:pt x="0" y="0"/>
                    </a:moveTo>
                    <a:lnTo>
                      <a:pt x="120000" y="0"/>
                    </a:lnTo>
                    <a:lnTo>
                      <a:pt x="120000" y="120000"/>
                    </a:lnTo>
                    <a:lnTo>
                      <a:pt x="0" y="120000"/>
                    </a:lnTo>
                    <a:close/>
                  </a:path>
                  <a:path extrusionOk="0" fill="none" h="120000" w="120000">
                    <a:moveTo>
                      <a:pt x="-3706" y="126374"/>
                    </a:moveTo>
                    <a:lnTo>
                      <a:pt x="-28514" y="238874"/>
                    </a:lnTo>
                  </a:path>
                </a:pathLst>
              </a:cu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900" u="none" cap="none" strike="noStrike">
                    <a:latin typeface="Arial"/>
                    <a:ea typeface="Arial"/>
                    <a:cs typeface="Arial"/>
                    <a:sym typeface="Arial"/>
                  </a:rPr>
                  <a:t>နေရာစုံ</a:t>
                </a:r>
                <a:endParaRPr b="0" i="0" sz="900" u="none" cap="none" strike="noStrike">
                  <a:latin typeface="Arial"/>
                  <a:ea typeface="Arial"/>
                  <a:cs typeface="Arial"/>
                  <a:sym typeface="Arial"/>
                </a:endParaRPr>
              </a:p>
            </p:txBody>
          </p:sp>
          <p:sp>
            <p:nvSpPr>
              <p:cNvPr id="547" name="Google Shape;547;p49"/>
              <p:cNvSpPr/>
              <p:nvPr/>
            </p:nvSpPr>
            <p:spPr>
              <a:xfrm>
                <a:off x="4889422" y="6041645"/>
                <a:ext cx="1366800" cy="395700"/>
              </a:xfrm>
              <a:custGeom>
                <a:rect b="b" l="l" r="r" t="t"/>
                <a:pathLst>
                  <a:path extrusionOk="0" h="120000" w="120000">
                    <a:moveTo>
                      <a:pt x="0" y="0"/>
                    </a:moveTo>
                    <a:lnTo>
                      <a:pt x="120000" y="0"/>
                    </a:lnTo>
                    <a:lnTo>
                      <a:pt x="120000" y="120000"/>
                    </a:lnTo>
                    <a:lnTo>
                      <a:pt x="0" y="120000"/>
                    </a:lnTo>
                    <a:close/>
                  </a:path>
                  <a:path extrusionOk="0" fill="none" h="120000" w="120000">
                    <a:moveTo>
                      <a:pt x="120782" y="131206"/>
                    </a:moveTo>
                    <a:lnTo>
                      <a:pt x="144929" y="253369"/>
                    </a:lnTo>
                  </a:path>
                </a:pathLst>
              </a:cu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900" u="none" cap="none" strike="noStrike">
                    <a:latin typeface="Arial"/>
                    <a:ea typeface="Arial"/>
                    <a:cs typeface="Arial"/>
                    <a:sym typeface="Arial"/>
                  </a:rPr>
                  <a:t>အလွှာစုံ</a:t>
                </a:r>
                <a:endParaRPr b="0" i="0" sz="900" u="none" cap="none" strike="noStrike">
                  <a:latin typeface="Arial"/>
                  <a:ea typeface="Arial"/>
                  <a:cs typeface="Arial"/>
                  <a:sym typeface="Arial"/>
                </a:endParaRPr>
              </a:p>
            </p:txBody>
          </p:sp>
        </p:grpSp>
        <p:sp>
          <p:nvSpPr>
            <p:cNvPr id="548" name="Google Shape;548;p49"/>
            <p:cNvSpPr/>
            <p:nvPr/>
          </p:nvSpPr>
          <p:spPr>
            <a:xfrm>
              <a:off x="3823082" y="1654212"/>
              <a:ext cx="1441500" cy="395700"/>
            </a:xfrm>
            <a:custGeom>
              <a:rect b="b" l="l" r="r" t="t"/>
              <a:pathLst>
                <a:path extrusionOk="0" h="120000" w="120000">
                  <a:moveTo>
                    <a:pt x="0" y="0"/>
                  </a:moveTo>
                  <a:lnTo>
                    <a:pt x="120000" y="0"/>
                  </a:lnTo>
                  <a:lnTo>
                    <a:pt x="120000" y="120000"/>
                  </a:lnTo>
                  <a:lnTo>
                    <a:pt x="0" y="120000"/>
                  </a:lnTo>
                  <a:close/>
                </a:path>
                <a:path extrusionOk="0" fill="none" h="120000" w="120000">
                  <a:moveTo>
                    <a:pt x="-3706" y="126374"/>
                  </a:moveTo>
                  <a:lnTo>
                    <a:pt x="-28514" y="238874"/>
                  </a:lnTo>
                </a:path>
              </a:pathLst>
            </a:cu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900" u="none" cap="none" strike="noStrike">
                  <a:latin typeface="Arial"/>
                  <a:ea typeface="Arial"/>
                  <a:cs typeface="Arial"/>
                  <a:sym typeface="Arial"/>
                </a:rPr>
                <a:t>Assessment</a:t>
              </a:r>
              <a:endParaRPr sz="1100"/>
            </a:p>
            <a:p>
              <a:pPr indent="0" lvl="0" marL="0" marR="0" rtl="0" algn="ctr">
                <a:spcBef>
                  <a:spcPts val="0"/>
                </a:spcBef>
                <a:spcAft>
                  <a:spcPts val="0"/>
                </a:spcAft>
                <a:buNone/>
              </a:pPr>
              <a:r>
                <a:rPr b="1" i="0" lang="en" sz="900" u="none" cap="none" strike="noStrike">
                  <a:latin typeface="Arial"/>
                  <a:ea typeface="Arial"/>
                  <a:cs typeface="Arial"/>
                  <a:sym typeface="Arial"/>
                </a:rPr>
                <a:t>အဖွဲ့</a:t>
              </a:r>
              <a:endParaRPr sz="1100"/>
            </a:p>
          </p:txBody>
        </p:sp>
        <p:sp>
          <p:nvSpPr>
            <p:cNvPr id="549" name="Google Shape;549;p49"/>
            <p:cNvSpPr/>
            <p:nvPr/>
          </p:nvSpPr>
          <p:spPr>
            <a:xfrm>
              <a:off x="5984074" y="4969266"/>
              <a:ext cx="1373700" cy="397800"/>
            </a:xfrm>
            <a:custGeom>
              <a:rect b="b" l="l" r="r" t="t"/>
              <a:pathLst>
                <a:path extrusionOk="0" h="120000" w="120000">
                  <a:moveTo>
                    <a:pt x="0" y="0"/>
                  </a:moveTo>
                  <a:lnTo>
                    <a:pt x="120000" y="0"/>
                  </a:lnTo>
                  <a:lnTo>
                    <a:pt x="120000" y="120000"/>
                  </a:lnTo>
                  <a:lnTo>
                    <a:pt x="0" y="120000"/>
                  </a:lnTo>
                  <a:close/>
                </a:path>
                <a:path extrusionOk="0" fill="none" h="120000" w="120000">
                  <a:moveTo>
                    <a:pt x="-3706" y="126374"/>
                  </a:moveTo>
                  <a:lnTo>
                    <a:pt x="-28514" y="238874"/>
                  </a:lnTo>
                </a:path>
              </a:pathLst>
            </a:cu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900" u="none" cap="none" strike="noStrike">
                  <a:latin typeface="Arial"/>
                  <a:ea typeface="Arial"/>
                  <a:cs typeface="Arial"/>
                  <a:sym typeface="Arial"/>
                </a:rPr>
                <a:t>သတင်းအရင်းအမြစ်</a:t>
              </a:r>
              <a:endParaRPr sz="1100"/>
            </a:p>
          </p:txBody>
        </p:sp>
        <p:sp>
          <p:nvSpPr>
            <p:cNvPr id="550" name="Google Shape;550;p49"/>
            <p:cNvSpPr/>
            <p:nvPr/>
          </p:nvSpPr>
          <p:spPr>
            <a:xfrm>
              <a:off x="1322649" y="4760937"/>
              <a:ext cx="2103000" cy="741900"/>
            </a:xfrm>
            <a:custGeom>
              <a:rect b="b" l="l" r="r" t="t"/>
              <a:pathLst>
                <a:path extrusionOk="0" h="120000" w="120000">
                  <a:moveTo>
                    <a:pt x="0" y="0"/>
                  </a:moveTo>
                  <a:lnTo>
                    <a:pt x="120000" y="0"/>
                  </a:lnTo>
                  <a:lnTo>
                    <a:pt x="120000" y="120000"/>
                  </a:lnTo>
                  <a:lnTo>
                    <a:pt x="0" y="120000"/>
                  </a:lnTo>
                  <a:close/>
                </a:path>
                <a:path extrusionOk="0" fill="none" h="120000" w="120000">
                  <a:moveTo>
                    <a:pt x="-3706" y="126374"/>
                  </a:moveTo>
                  <a:lnTo>
                    <a:pt x="-28514" y="238874"/>
                  </a:lnTo>
                </a:path>
              </a:pathLst>
            </a:cu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900" u="none" cap="none" strike="noStrike">
                  <a:latin typeface="Arial"/>
                  <a:ea typeface="Arial"/>
                  <a:cs typeface="Arial"/>
                  <a:sym typeface="Arial"/>
                </a:rPr>
                <a:t>သတင်းအချက်အလက်ကောက်ယူခြင်းဆိုင်ရာ နည်းဟန်များ</a:t>
              </a:r>
              <a:endParaRPr b="1" i="0" sz="900" u="none" cap="none" strike="noStrike">
                <a:latin typeface="Arial"/>
                <a:ea typeface="Arial"/>
                <a:cs typeface="Arial"/>
                <a:sym typeface="Arial"/>
              </a:endParaRPr>
            </a:p>
          </p:txBody>
        </p:sp>
        <p:sp>
          <p:nvSpPr>
            <p:cNvPr id="551" name="Google Shape;551;p49"/>
            <p:cNvSpPr/>
            <p:nvPr/>
          </p:nvSpPr>
          <p:spPr>
            <a:xfrm>
              <a:off x="3607392" y="3612875"/>
              <a:ext cx="1929600" cy="1025100"/>
            </a:xfrm>
            <a:custGeom>
              <a:rect b="b" l="l" r="r" t="t"/>
              <a:pathLst>
                <a:path extrusionOk="0" h="120000" w="120000">
                  <a:moveTo>
                    <a:pt x="0" y="0"/>
                  </a:moveTo>
                  <a:lnTo>
                    <a:pt x="120000" y="0"/>
                  </a:lnTo>
                  <a:lnTo>
                    <a:pt x="120000" y="120000"/>
                  </a:lnTo>
                  <a:lnTo>
                    <a:pt x="0" y="120000"/>
                  </a:lnTo>
                  <a:close/>
                </a:path>
                <a:path extrusionOk="0" fill="none" h="120000" w="120000">
                  <a:moveTo>
                    <a:pt x="-3706" y="126374"/>
                  </a:moveTo>
                  <a:lnTo>
                    <a:pt x="-28514" y="238874"/>
                  </a:lnTo>
                </a:path>
              </a:pathLst>
            </a:custGeom>
            <a:no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i="0" lang="en" sz="1400" u="none" cap="none" strike="noStrike">
                  <a:latin typeface="Arial"/>
                  <a:ea typeface="Arial"/>
                  <a:cs typeface="Arial"/>
                  <a:sym typeface="Arial"/>
                </a:rPr>
                <a:t>တိုက်ဆိုင် စစ်ဆေးခြင်း ကဏ္ဍရပ်များ</a:t>
              </a:r>
              <a:endParaRPr b="1" i="0" sz="1400" u="none" cap="none" strike="noStrike">
                <a:latin typeface="Arial"/>
                <a:ea typeface="Arial"/>
                <a:cs typeface="Arial"/>
                <a:sym typeface="Arial"/>
              </a:endParaRPr>
            </a:p>
          </p:txBody>
        </p:sp>
      </p:grpSp>
      <p:sp>
        <p:nvSpPr>
          <p:cNvPr id="552" name="Google Shape;552;p49"/>
          <p:cNvSpPr txBox="1"/>
          <p:nvPr>
            <p:ph type="title"/>
          </p:nvPr>
        </p:nvSpPr>
        <p:spPr>
          <a:xfrm>
            <a:off x="4212067" y="273844"/>
            <a:ext cx="34266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Triangulation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50"/>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Triangulation</a:t>
            </a:r>
            <a:endParaRPr/>
          </a:p>
        </p:txBody>
      </p:sp>
      <p:sp>
        <p:nvSpPr>
          <p:cNvPr id="558" name="Google Shape;558;p50"/>
          <p:cNvSpPr txBox="1"/>
          <p:nvPr>
            <p:ph idx="1" type="body"/>
          </p:nvPr>
        </p:nvSpPr>
        <p:spPr>
          <a:xfrm>
            <a:off x="628650" y="1369219"/>
            <a:ext cx="7886700" cy="3615900"/>
          </a:xfrm>
          <a:prstGeom prst="rect">
            <a:avLst/>
          </a:prstGeom>
          <a:noFill/>
          <a:ln>
            <a:noFill/>
          </a:ln>
        </p:spPr>
        <p:txBody>
          <a:bodyPr anchorCtr="0" anchor="t" bIns="34275" lIns="68575" spcFirstLastPara="1" rIns="68575" wrap="square" tIns="34275">
            <a:normAutofit/>
          </a:bodyPr>
          <a:lstStyle/>
          <a:p>
            <a:pPr indent="-260350" lvl="0" marL="266700" rtl="0" algn="l">
              <a:lnSpc>
                <a:spcPct val="120000"/>
              </a:lnSpc>
              <a:spcBef>
                <a:spcPts val="0"/>
              </a:spcBef>
              <a:spcAft>
                <a:spcPts val="0"/>
              </a:spcAft>
              <a:buClr>
                <a:schemeClr val="dk1"/>
              </a:buClr>
              <a:buSzPts val="2100"/>
              <a:buChar char="●"/>
            </a:pPr>
            <a:r>
              <a:rPr lang="en"/>
              <a:t>Date ကောက်မည့် အဖွဲ့တွင် ကျား/မ၊ အတွေ့အကြုံ၊ ကျွမ်းကျင်မှု၊ ဒေသခံနှင့် ဒေသခံ မဟုတ်သူ စသည်ဖြင့် မတူညီသော လူပုဂ္ဂိုလ်များဖြင့် ပါဝင်ရန် လိုအပ်ပါသည်။ </a:t>
            </a:r>
            <a:endParaRPr/>
          </a:p>
          <a:p>
            <a:pPr indent="-260350" lvl="0" marL="266700" rtl="0" algn="l">
              <a:lnSpc>
                <a:spcPct val="120000"/>
              </a:lnSpc>
              <a:spcBef>
                <a:spcPts val="900"/>
              </a:spcBef>
              <a:spcAft>
                <a:spcPts val="0"/>
              </a:spcAft>
              <a:buClr>
                <a:schemeClr val="dk1"/>
              </a:buClr>
              <a:buSzPts val="2100"/>
              <a:buChar char="●"/>
            </a:pPr>
            <a:r>
              <a:rPr lang="en"/>
              <a:t>အချက်အလက်များကို မတူညီသည့် အရင်းအမြစ်များ (နေရာ၊ လူပုဂ္ဂိုလ်များနှင့် အခြား အခြေအနေများ) မှ စုံလင်စွာ ကောက်ယူရမည်။ </a:t>
            </a:r>
            <a:endParaRPr/>
          </a:p>
          <a:p>
            <a:pPr indent="-260350" lvl="0" marL="266700" rtl="0" algn="l">
              <a:lnSpc>
                <a:spcPct val="120000"/>
              </a:lnSpc>
              <a:spcBef>
                <a:spcPts val="900"/>
              </a:spcBef>
              <a:spcAft>
                <a:spcPts val="0"/>
              </a:spcAft>
              <a:buClr>
                <a:schemeClr val="dk1"/>
              </a:buClr>
              <a:buSzPts val="2100"/>
              <a:buChar char="●"/>
            </a:pPr>
            <a:r>
              <a:rPr lang="en"/>
              <a:t>အချက်အလက်ကောက်ယူရာတွင် မတူညီသည့် နည်းစနစ်များ (စစ်တမ်းကောက်ယူခြင်း၊ တစ်ဦးချင်းမေးမြန်းခြင်း၊ တိုက်ရိုက် ကွင်းဆင်းလေ့လာခြင်း) ကို အသုံးပြုသင့်သည်။</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51"/>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17857"/>
              <a:buFont typeface="Arial"/>
              <a:buNone/>
            </a:pPr>
            <a:r>
              <a:rPr lang="en"/>
              <a:t>အောင်မြင်သော data collection ဖြစ်ရန်</a:t>
            </a:r>
            <a:endParaRPr/>
          </a:p>
        </p:txBody>
      </p:sp>
      <p:sp>
        <p:nvSpPr>
          <p:cNvPr id="564" name="Google Shape;564;p51"/>
          <p:cNvSpPr txBox="1"/>
          <p:nvPr>
            <p:ph idx="1" type="body"/>
          </p:nvPr>
        </p:nvSpPr>
        <p:spPr>
          <a:xfrm>
            <a:off x="471488" y="1026914"/>
            <a:ext cx="5915100" cy="2447700"/>
          </a:xfrm>
          <a:prstGeom prst="rect">
            <a:avLst/>
          </a:prstGeom>
          <a:noFill/>
          <a:ln>
            <a:noFill/>
          </a:ln>
        </p:spPr>
        <p:txBody>
          <a:bodyPr anchorCtr="0" anchor="t" bIns="34275" lIns="68575" spcFirstLastPara="1" rIns="68575" wrap="square" tIns="34275">
            <a:normAutofit/>
          </a:bodyPr>
          <a:lstStyle/>
          <a:p>
            <a:pPr indent="0" lvl="0" marL="0" rtl="0" algn="l">
              <a:lnSpc>
                <a:spcPct val="120000"/>
              </a:lnSpc>
              <a:spcBef>
                <a:spcPts val="0"/>
              </a:spcBef>
              <a:spcAft>
                <a:spcPts val="0"/>
              </a:spcAft>
              <a:buClr>
                <a:schemeClr val="dk1"/>
              </a:buClr>
              <a:buSzPts val="2100"/>
              <a:buNone/>
            </a:pPr>
            <a:r>
              <a:rPr lang="en"/>
              <a:t>Step 1: data collection tools ကို ဘာသာပြန်ပါ</a:t>
            </a:r>
            <a:endParaRPr/>
          </a:p>
          <a:p>
            <a:pPr indent="0" lvl="0" marL="0" rtl="0" algn="l">
              <a:lnSpc>
                <a:spcPct val="120000"/>
              </a:lnSpc>
              <a:spcBef>
                <a:spcPts val="1400"/>
              </a:spcBef>
              <a:spcAft>
                <a:spcPts val="0"/>
              </a:spcAft>
              <a:buClr>
                <a:schemeClr val="dk1"/>
              </a:buClr>
              <a:buSzPts val="2100"/>
              <a:buNone/>
            </a:pPr>
            <a:r>
              <a:rPr lang="en"/>
              <a:t>Step 2: data collectors များကို သေချာ သင်ကြားပါ</a:t>
            </a:r>
            <a:endParaRPr/>
          </a:p>
          <a:p>
            <a:pPr indent="0" lvl="0" marL="0" rtl="0" algn="l">
              <a:lnSpc>
                <a:spcPct val="120000"/>
              </a:lnSpc>
              <a:spcBef>
                <a:spcPts val="1400"/>
              </a:spcBef>
              <a:spcAft>
                <a:spcPts val="0"/>
              </a:spcAft>
              <a:buClr>
                <a:schemeClr val="dk1"/>
              </a:buClr>
              <a:buSzPts val="2100"/>
              <a:buNone/>
            </a:pPr>
            <a:r>
              <a:rPr lang="en"/>
              <a:t>Step 3: tools ကို စမ်းကြည့်ပါ</a:t>
            </a:r>
            <a:endParaRPr/>
          </a:p>
          <a:p>
            <a:pPr indent="0" lvl="0" marL="0" rtl="0" algn="l">
              <a:lnSpc>
                <a:spcPct val="120000"/>
              </a:lnSpc>
              <a:spcBef>
                <a:spcPts val="1400"/>
              </a:spcBef>
              <a:spcAft>
                <a:spcPts val="0"/>
              </a:spcAft>
              <a:buClr>
                <a:schemeClr val="dk1"/>
              </a:buClr>
              <a:buSzPts val="2100"/>
              <a:buNone/>
            </a:pPr>
            <a:r>
              <a:rPr lang="en"/>
              <a:t>Step 4: Revise and finalize လုပ်ပါ</a:t>
            </a:r>
            <a:endParaRPr/>
          </a:p>
          <a:p>
            <a:pPr indent="0" lvl="0" marL="0" rtl="0" algn="l">
              <a:lnSpc>
                <a:spcPct val="120000"/>
              </a:lnSpc>
              <a:spcBef>
                <a:spcPts val="1400"/>
              </a:spcBef>
              <a:spcAft>
                <a:spcPts val="0"/>
              </a:spcAft>
              <a:buClr>
                <a:schemeClr val="dk1"/>
              </a:buClr>
              <a:buSzPts val="2100"/>
              <a:buNone/>
            </a:pPr>
            <a:r>
              <a:rPr lang="en"/>
              <a:t>Step 5: လက်တွေ့ data collection အတွက် အစီအစဉ်ဆွဲပါ</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52"/>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Sample ဆိုသည်မှာ</a:t>
            </a:r>
            <a:endParaRPr/>
          </a:p>
        </p:txBody>
      </p:sp>
      <p:sp>
        <p:nvSpPr>
          <p:cNvPr id="570" name="Google Shape;570;p52"/>
          <p:cNvSpPr txBox="1"/>
          <p:nvPr>
            <p:ph idx="1" type="body"/>
          </p:nvPr>
        </p:nvSpPr>
        <p:spPr>
          <a:xfrm>
            <a:off x="471488" y="1026914"/>
            <a:ext cx="5915100" cy="2447700"/>
          </a:xfrm>
          <a:prstGeom prst="rect">
            <a:avLst/>
          </a:prstGeom>
          <a:noFill/>
          <a:ln>
            <a:noFill/>
          </a:ln>
        </p:spPr>
        <p:txBody>
          <a:bodyPr anchorCtr="0" anchor="t" bIns="34275" lIns="68575" spcFirstLastPara="1" rIns="68575" wrap="square" tIns="34275">
            <a:normAutofit/>
          </a:bodyPr>
          <a:lstStyle/>
          <a:p>
            <a:pPr indent="-171450" lvl="0" marL="177800" rtl="0" algn="l">
              <a:lnSpc>
                <a:spcPct val="120000"/>
              </a:lnSpc>
              <a:spcBef>
                <a:spcPts val="0"/>
              </a:spcBef>
              <a:spcAft>
                <a:spcPts val="0"/>
              </a:spcAft>
              <a:buClr>
                <a:schemeClr val="dk1"/>
              </a:buClr>
              <a:buSzPts val="1500"/>
              <a:buChar char="●"/>
            </a:pPr>
            <a:r>
              <a:rPr lang="en" sz="1500"/>
              <a:t>A </a:t>
            </a:r>
            <a:r>
              <a:rPr i="1" lang="en" sz="1500"/>
              <a:t>sample</a:t>
            </a:r>
            <a:r>
              <a:rPr lang="en" sz="1500"/>
              <a:t> is a subset of the population or community that you choose to study that will help you understand the population or community as a whole. </a:t>
            </a:r>
            <a:endParaRPr/>
          </a:p>
          <a:p>
            <a:pPr indent="-171450" lvl="0" marL="177800" rtl="0" algn="l">
              <a:lnSpc>
                <a:spcPct val="120000"/>
              </a:lnSpc>
              <a:spcBef>
                <a:spcPts val="1400"/>
              </a:spcBef>
              <a:spcAft>
                <a:spcPts val="0"/>
              </a:spcAft>
              <a:buClr>
                <a:schemeClr val="dk1"/>
              </a:buClr>
              <a:buSzPts val="2100"/>
              <a:buChar char="●"/>
            </a:pPr>
            <a:r>
              <a:rPr lang="en"/>
              <a:t>Population or community တစ်ခုလုံးကို ခြုံငုံနားလည်နိုင်ရန် အတွက် study လုပ်ရာတွင် ကျွန်ုပ်တို့ ရွေးချယ်သော ၄င်း community ၏ အစုဝင် (subset) ဖြစ်သည်။</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pic>
        <p:nvPicPr>
          <p:cNvPr id="575" name="Google Shape;575;p53"/>
          <p:cNvPicPr preferRelativeResize="0"/>
          <p:nvPr/>
        </p:nvPicPr>
        <p:blipFill>
          <a:blip r:embed="rId3">
            <a:alphaModFix/>
          </a:blip>
          <a:stretch>
            <a:fillRect/>
          </a:stretch>
        </p:blipFill>
        <p:spPr>
          <a:xfrm>
            <a:off x="4754475" y="2743200"/>
            <a:ext cx="4389524" cy="2339374"/>
          </a:xfrm>
          <a:prstGeom prst="rect">
            <a:avLst/>
          </a:prstGeom>
          <a:noFill/>
          <a:ln>
            <a:noFill/>
          </a:ln>
        </p:spPr>
      </p:pic>
      <p:sp>
        <p:nvSpPr>
          <p:cNvPr id="576" name="Google Shape;576;p53"/>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Sampling Method ဆိုသည်မှာ</a:t>
            </a:r>
            <a:endParaRPr/>
          </a:p>
        </p:txBody>
      </p:sp>
      <p:sp>
        <p:nvSpPr>
          <p:cNvPr id="577" name="Google Shape;577;p53"/>
          <p:cNvSpPr txBox="1"/>
          <p:nvPr>
            <p:ph idx="1" type="body"/>
          </p:nvPr>
        </p:nvSpPr>
        <p:spPr>
          <a:xfrm>
            <a:off x="628650" y="1369218"/>
            <a:ext cx="7886700" cy="3774300"/>
          </a:xfrm>
          <a:prstGeom prst="rect">
            <a:avLst/>
          </a:prstGeom>
          <a:noFill/>
          <a:ln>
            <a:noFill/>
          </a:ln>
        </p:spPr>
        <p:txBody>
          <a:bodyPr anchorCtr="0" anchor="t" bIns="34275" lIns="68575" spcFirstLastPara="1" rIns="68575" wrap="square" tIns="34275">
            <a:normAutofit/>
          </a:bodyPr>
          <a:lstStyle/>
          <a:p>
            <a:pPr indent="-171450" lvl="0" marL="177800" rtl="0" algn="l">
              <a:lnSpc>
                <a:spcPct val="120000"/>
              </a:lnSpc>
              <a:spcBef>
                <a:spcPts val="0"/>
              </a:spcBef>
              <a:spcAft>
                <a:spcPts val="0"/>
              </a:spcAft>
              <a:buClr>
                <a:schemeClr val="dk1"/>
              </a:buClr>
              <a:buSzPts val="1500"/>
              <a:buChar char="●"/>
            </a:pPr>
            <a:r>
              <a:rPr lang="en" sz="1500"/>
              <a:t>A sampling method is what you will use to collect data from respondents.</a:t>
            </a:r>
            <a:endParaRPr/>
          </a:p>
          <a:p>
            <a:pPr indent="-171450" lvl="0" marL="177800" rtl="0" algn="l">
              <a:lnSpc>
                <a:spcPct val="120000"/>
              </a:lnSpc>
              <a:spcBef>
                <a:spcPts val="1400"/>
              </a:spcBef>
              <a:spcAft>
                <a:spcPts val="0"/>
              </a:spcAft>
              <a:buClr>
                <a:schemeClr val="dk1"/>
              </a:buClr>
              <a:buSzPts val="2100"/>
              <a:buChar char="●"/>
            </a:pPr>
            <a:r>
              <a:rPr lang="en"/>
              <a:t>ဖြေကြားပေးမည့် သူများထံမှ data ကောက်ယူရန် အသုံးပြုသည့် နည်းလမ်းဖြစ်သည်။</a:t>
            </a:r>
            <a:endParaRPr/>
          </a:p>
          <a:p>
            <a:pPr indent="-171450" lvl="0" marL="177800" rtl="0" algn="l">
              <a:lnSpc>
                <a:spcPct val="120000"/>
              </a:lnSpc>
              <a:spcBef>
                <a:spcPts val="1400"/>
              </a:spcBef>
              <a:spcAft>
                <a:spcPts val="0"/>
              </a:spcAft>
              <a:buClr>
                <a:schemeClr val="dk1"/>
              </a:buClr>
              <a:buSzPts val="2100"/>
              <a:buChar char="●"/>
            </a:pPr>
            <a:r>
              <a:rPr lang="en"/>
              <a:t>Sampling method သည် ကျွန်ုပ်တို့၏ information needs ကို အပေးနိုင်ဆုံး သူများကို ရရှိရန် ဦးတည်သည်။</a:t>
            </a:r>
            <a:endParaRPr/>
          </a:p>
          <a:p>
            <a:pPr indent="-171450" lvl="0" marL="177800" rtl="0" algn="l">
              <a:lnSpc>
                <a:spcPct val="120000"/>
              </a:lnSpc>
              <a:spcBef>
                <a:spcPts val="1400"/>
              </a:spcBef>
              <a:spcAft>
                <a:spcPts val="0"/>
              </a:spcAft>
              <a:buClr>
                <a:schemeClr val="dk1"/>
              </a:buClr>
              <a:buSzPts val="2100"/>
              <a:buChar char="●"/>
            </a:pPr>
            <a:r>
              <a:rPr lang="en"/>
              <a:t>ကျွန်ုပ်တို့သည် လူအားလုံးကို မကောက်နိုင်ပေ။</a:t>
            </a:r>
            <a:endParaRPr/>
          </a:p>
          <a:p>
            <a:pPr indent="-171450" lvl="0" marL="177800" rtl="0" algn="l">
              <a:lnSpc>
                <a:spcPct val="120000"/>
              </a:lnSpc>
              <a:spcBef>
                <a:spcPts val="1400"/>
              </a:spcBef>
              <a:spcAft>
                <a:spcPts val="0"/>
              </a:spcAft>
              <a:buClr>
                <a:schemeClr val="dk1"/>
              </a:buClr>
              <a:buSzPts val="2100"/>
              <a:buChar char="●"/>
            </a:pPr>
            <a:r>
              <a:rPr lang="en" sz="1400" u="sng"/>
              <a:t>Random Sampling နှင့် Purposive Sampling</a:t>
            </a:r>
            <a:r>
              <a:rPr lang="en"/>
              <a:t> ဟူ၍ ၂ မျိုး ရှိသည်။</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54"/>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1. Random Sampling</a:t>
            </a:r>
            <a:endParaRPr/>
          </a:p>
        </p:txBody>
      </p:sp>
      <p:sp>
        <p:nvSpPr>
          <p:cNvPr id="583" name="Google Shape;583;p54"/>
          <p:cNvSpPr txBox="1"/>
          <p:nvPr>
            <p:ph idx="1" type="body"/>
          </p:nvPr>
        </p:nvSpPr>
        <p:spPr>
          <a:xfrm>
            <a:off x="471488" y="1026914"/>
            <a:ext cx="5915100" cy="2447700"/>
          </a:xfrm>
          <a:prstGeom prst="rect">
            <a:avLst/>
          </a:prstGeom>
          <a:noFill/>
          <a:ln>
            <a:noFill/>
          </a:ln>
        </p:spPr>
        <p:txBody>
          <a:bodyPr anchorCtr="0" anchor="t" bIns="34275" lIns="68575" spcFirstLastPara="1" rIns="68575" wrap="square" tIns="34275">
            <a:normAutofit/>
          </a:bodyPr>
          <a:lstStyle/>
          <a:p>
            <a:pPr indent="-171450" lvl="0" marL="177800" rtl="0" algn="l">
              <a:lnSpc>
                <a:spcPct val="120000"/>
              </a:lnSpc>
              <a:spcBef>
                <a:spcPts val="0"/>
              </a:spcBef>
              <a:spcAft>
                <a:spcPts val="0"/>
              </a:spcAft>
              <a:buClr>
                <a:schemeClr val="dk1"/>
              </a:buClr>
              <a:buSzPts val="2100"/>
              <a:buChar char="●"/>
            </a:pPr>
            <a:r>
              <a:rPr lang="en"/>
              <a:t>Population တစ်ခုလုံး အတွင်းရှိ သူများအားလုံးထဲမှ ကျဘမ်း ရွေးသည်</a:t>
            </a:r>
            <a:endParaRPr/>
          </a:p>
          <a:p>
            <a:pPr indent="-171450" lvl="0" marL="177800" rtl="0" algn="l">
              <a:lnSpc>
                <a:spcPct val="120000"/>
              </a:lnSpc>
              <a:spcBef>
                <a:spcPts val="1400"/>
              </a:spcBef>
              <a:spcAft>
                <a:spcPts val="0"/>
              </a:spcAft>
              <a:buClr>
                <a:schemeClr val="dk1"/>
              </a:buClr>
              <a:buSzPts val="2100"/>
              <a:buChar char="●"/>
            </a:pPr>
            <a:r>
              <a:rPr lang="en"/>
              <a:t>လူတိုင်း အရွေးခံရဖို့ အခွင့်အရေး တန်းတူရှိသည်</a:t>
            </a:r>
            <a:endParaRPr/>
          </a:p>
          <a:p>
            <a:pPr indent="-171450" lvl="0" marL="177800" rtl="0" algn="l">
              <a:lnSpc>
                <a:spcPct val="120000"/>
              </a:lnSpc>
              <a:spcBef>
                <a:spcPts val="1400"/>
              </a:spcBef>
              <a:spcAft>
                <a:spcPts val="0"/>
              </a:spcAft>
              <a:buClr>
                <a:schemeClr val="dk1"/>
              </a:buClr>
              <a:buSzPts val="2100"/>
              <a:buChar char="●"/>
            </a:pPr>
            <a:r>
              <a:rPr lang="en"/>
              <a:t>Quantitative တွင် အသုံးများသည်</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55"/>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Random Sampling အဆင့်များ</a:t>
            </a:r>
            <a:endParaRPr/>
          </a:p>
        </p:txBody>
      </p:sp>
      <p:sp>
        <p:nvSpPr>
          <p:cNvPr id="589" name="Google Shape;589;p55"/>
          <p:cNvSpPr txBox="1"/>
          <p:nvPr>
            <p:ph idx="1" type="body"/>
          </p:nvPr>
        </p:nvSpPr>
        <p:spPr>
          <a:xfrm>
            <a:off x="628649" y="1369218"/>
            <a:ext cx="8260500" cy="3774300"/>
          </a:xfrm>
          <a:prstGeom prst="rect">
            <a:avLst/>
          </a:prstGeom>
          <a:noFill/>
          <a:ln>
            <a:noFill/>
          </a:ln>
        </p:spPr>
        <p:txBody>
          <a:bodyPr anchorCtr="0" anchor="t" bIns="34275" lIns="68575" spcFirstLastPara="1" rIns="68575" wrap="square" tIns="34275">
            <a:normAutofit/>
          </a:bodyPr>
          <a:lstStyle/>
          <a:p>
            <a:pPr indent="-171450" lvl="0" marL="177800" rtl="0" algn="l">
              <a:lnSpc>
                <a:spcPct val="120000"/>
              </a:lnSpc>
              <a:spcBef>
                <a:spcPts val="0"/>
              </a:spcBef>
              <a:spcAft>
                <a:spcPts val="0"/>
              </a:spcAft>
              <a:buClr>
                <a:schemeClr val="dk1"/>
              </a:buClr>
              <a:buSzPts val="2100"/>
              <a:buChar char="●"/>
            </a:pPr>
            <a:r>
              <a:rPr lang="en"/>
              <a:t>Step 1 - ဘယ် population ကို ရွေးမလဲ။ အဲ့ population ထဲကမှ ဘယ်အုပ်စု (sampling unit) ကို ရွေးမလဲ</a:t>
            </a:r>
            <a:endParaRPr/>
          </a:p>
          <a:p>
            <a:pPr indent="-171450" lvl="0" marL="177800" rtl="0" algn="l">
              <a:lnSpc>
                <a:spcPct val="120000"/>
              </a:lnSpc>
              <a:spcBef>
                <a:spcPts val="1400"/>
              </a:spcBef>
              <a:spcAft>
                <a:spcPts val="0"/>
              </a:spcAft>
              <a:buClr>
                <a:schemeClr val="dk1"/>
              </a:buClr>
              <a:buSzPts val="2100"/>
              <a:buChar char="●"/>
            </a:pPr>
            <a:r>
              <a:rPr lang="en"/>
              <a:t>Step 2 - ဘယ် နည်းဟန်နဲ့ ရွေးမလဲ (simple random, systematic, cluster)</a:t>
            </a:r>
            <a:endParaRPr/>
          </a:p>
          <a:p>
            <a:pPr indent="-171450" lvl="0" marL="177800" rtl="0" algn="l">
              <a:lnSpc>
                <a:spcPct val="120000"/>
              </a:lnSpc>
              <a:spcBef>
                <a:spcPts val="1400"/>
              </a:spcBef>
              <a:spcAft>
                <a:spcPts val="0"/>
              </a:spcAft>
              <a:buClr>
                <a:schemeClr val="dk1"/>
              </a:buClr>
              <a:buSzPts val="2100"/>
              <a:buChar char="●"/>
            </a:pPr>
            <a:r>
              <a:rPr lang="en"/>
              <a:t>Step 3 – sample size အရေအတွက် ကိုစဉ်းစားပါ။ (A good maximum sample size is usually around 10% of the population, as long as this does not exceed 1000)</a:t>
            </a:r>
            <a:endParaRPr/>
          </a:p>
          <a:p>
            <a:pPr indent="-171450" lvl="0" marL="177800" rtl="0" algn="l">
              <a:lnSpc>
                <a:spcPct val="120000"/>
              </a:lnSpc>
              <a:spcBef>
                <a:spcPts val="1400"/>
              </a:spcBef>
              <a:spcAft>
                <a:spcPts val="0"/>
              </a:spcAft>
              <a:buClr>
                <a:schemeClr val="dk1"/>
              </a:buClr>
              <a:buSzPts val="2100"/>
              <a:buChar char="●"/>
            </a:pPr>
            <a:r>
              <a:rPr lang="en"/>
              <a:t>Step 4 – sample units များကို ရွေးချယ်ပါ။ (e.g. men, women, households, individuals, children, and adolescents)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56"/>
          <p:cNvSpPr txBox="1"/>
          <p:nvPr>
            <p:ph type="title"/>
          </p:nvPr>
        </p:nvSpPr>
        <p:spPr>
          <a:xfrm>
            <a:off x="1216203" y="273844"/>
            <a:ext cx="72993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1800"/>
              <a:t>Step 1 - ဘယ် population ကို ရွေးမလဲ။ အဲ့ population ထဲကမှ ဘယ်အုပ်စု (sampling unit) ကို ရွေးမလဲ</a:t>
            </a:r>
            <a:endParaRPr sz="1800"/>
          </a:p>
          <a:p>
            <a:pPr indent="0" lvl="0" marL="0" rtl="0" algn="l">
              <a:spcBef>
                <a:spcPts val="0"/>
              </a:spcBef>
              <a:spcAft>
                <a:spcPts val="0"/>
              </a:spcAft>
              <a:buNone/>
            </a:pPr>
            <a:r>
              <a:t/>
            </a:r>
            <a:endParaRPr sz="1800"/>
          </a:p>
        </p:txBody>
      </p:sp>
      <p:sp>
        <p:nvSpPr>
          <p:cNvPr id="595" name="Google Shape;595;p56"/>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b="1" i="1" lang="en" sz="1100">
                <a:solidFill>
                  <a:srgbClr val="003087"/>
                </a:solidFill>
                <a:latin typeface="Arial"/>
                <a:ea typeface="Arial"/>
                <a:cs typeface="Arial"/>
                <a:sym typeface="Arial"/>
              </a:rPr>
              <a:t>Population    - </a:t>
            </a:r>
            <a:r>
              <a:rPr lang="en"/>
              <a:t>အလားသဏ္ဍာန်တူသော လူများ၊ အကြောင်းအရာများ သို့မဟုတ် ဖြစ်ရပ်အချို့အတွက် စိတ်ဝင်စားဖွယ် အစုအဝေးတစ်ခု</a:t>
            </a:r>
            <a:endParaRPr/>
          </a:p>
          <a:p>
            <a:pPr indent="0" lvl="0" marL="0" rtl="0" algn="l">
              <a:spcBef>
                <a:spcPts val="1400"/>
              </a:spcBef>
              <a:spcAft>
                <a:spcPts val="0"/>
              </a:spcAft>
              <a:buNone/>
            </a:pPr>
            <a:r>
              <a:rPr lang="en"/>
              <a:t>Example -  participation in project activities, geographic boundaries, or demographic characteristics.</a:t>
            </a:r>
            <a:endParaRPr/>
          </a:p>
          <a:p>
            <a:pPr indent="0" lvl="0" marL="0" rtl="0" algn="l">
              <a:spcBef>
                <a:spcPts val="1400"/>
              </a:spcBef>
              <a:spcAft>
                <a:spcPts val="0"/>
              </a:spcAft>
              <a:buNone/>
            </a:pPr>
            <a:r>
              <a:rPr i="1" lang="en">
                <a:solidFill>
                  <a:srgbClr val="0000FF"/>
                </a:solidFill>
              </a:rPr>
              <a:t>Sampling Unit</a:t>
            </a:r>
            <a:r>
              <a:rPr lang="en"/>
              <a:t> -  လူတစ်ဦးချင်း၊ အမျိုးအစား၊</a:t>
            </a:r>
            <a:endParaRPr/>
          </a:p>
          <a:p>
            <a:pPr indent="0" lvl="0" marL="0" rtl="0" algn="l">
              <a:spcBef>
                <a:spcPts val="1400"/>
              </a:spcBef>
              <a:spcAft>
                <a:spcPts val="1400"/>
              </a:spcAft>
              <a:buNone/>
            </a:pPr>
            <a:r>
              <a:rPr lang="en"/>
              <a:t>Examples - children under 5 years of age, adolescents, women, men, households, etc.</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1"/>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5 Data Quality Standards</a:t>
            </a:r>
            <a:endParaRPr/>
          </a:p>
        </p:txBody>
      </p:sp>
      <p:sp>
        <p:nvSpPr>
          <p:cNvPr id="338" name="Google Shape;338;p21"/>
          <p:cNvSpPr txBox="1"/>
          <p:nvPr>
            <p:ph idx="1" type="body"/>
          </p:nvPr>
        </p:nvSpPr>
        <p:spPr>
          <a:xfrm>
            <a:off x="471505" y="1026931"/>
            <a:ext cx="8311800" cy="3783600"/>
          </a:xfrm>
          <a:prstGeom prst="rect">
            <a:avLst/>
          </a:prstGeom>
          <a:noFill/>
          <a:ln>
            <a:noFill/>
          </a:ln>
        </p:spPr>
        <p:txBody>
          <a:bodyPr anchorCtr="0" anchor="t" bIns="34275" lIns="68575" spcFirstLastPara="1" rIns="68575" wrap="square" tIns="34275">
            <a:normAutofit/>
          </a:bodyPr>
          <a:lstStyle/>
          <a:p>
            <a:pPr indent="-196850" lvl="0" marL="177800" rtl="0" algn="l">
              <a:lnSpc>
                <a:spcPct val="120000"/>
              </a:lnSpc>
              <a:spcBef>
                <a:spcPts val="0"/>
              </a:spcBef>
              <a:spcAft>
                <a:spcPts val="0"/>
              </a:spcAft>
              <a:buClr>
                <a:schemeClr val="dk1"/>
              </a:buClr>
              <a:buSzPts val="2500"/>
              <a:buChar char="●"/>
            </a:pPr>
            <a:r>
              <a:rPr lang="en" sz="1700"/>
              <a:t>Integrity − ပြည့်စုံမှုရှိ</a:t>
            </a:r>
            <a:endParaRPr sz="1700"/>
          </a:p>
          <a:p>
            <a:pPr indent="0" lvl="0" marL="0" rtl="0" algn="l">
              <a:lnSpc>
                <a:spcPct val="120000"/>
              </a:lnSpc>
              <a:spcBef>
                <a:spcPts val="1400"/>
              </a:spcBef>
              <a:spcAft>
                <a:spcPts val="0"/>
              </a:spcAft>
              <a:buClr>
                <a:schemeClr val="dk1"/>
              </a:buClr>
              <a:buSzPts val="2100"/>
              <a:buNone/>
            </a:pPr>
            <a:r>
              <a:rPr lang="en" sz="1700"/>
              <a:t>(အမှားအယွင်းများ မရှိခြင်း)</a:t>
            </a:r>
            <a:endParaRPr sz="1700"/>
          </a:p>
          <a:p>
            <a:pPr indent="-196850" lvl="0" marL="177800" rtl="0" algn="l">
              <a:lnSpc>
                <a:spcPct val="120000"/>
              </a:lnSpc>
              <a:spcBef>
                <a:spcPts val="1400"/>
              </a:spcBef>
              <a:spcAft>
                <a:spcPts val="0"/>
              </a:spcAft>
              <a:buClr>
                <a:schemeClr val="dk1"/>
              </a:buClr>
              <a:buSzPts val="2500"/>
              <a:buChar char="●"/>
            </a:pPr>
            <a:r>
              <a:rPr lang="en" sz="1700"/>
              <a:t>Timeliness − အချိန်ကိုက်ဖြစ်</a:t>
            </a:r>
            <a:endParaRPr sz="1700"/>
          </a:p>
          <a:p>
            <a:pPr indent="0" lvl="0" marL="0" rtl="0" algn="l">
              <a:lnSpc>
                <a:spcPct val="120000"/>
              </a:lnSpc>
              <a:spcBef>
                <a:spcPts val="1400"/>
              </a:spcBef>
              <a:spcAft>
                <a:spcPts val="0"/>
              </a:spcAft>
              <a:buClr>
                <a:schemeClr val="dk1"/>
              </a:buClr>
              <a:buSzPts val="2100"/>
              <a:buNone/>
            </a:pPr>
            <a:r>
              <a:rPr lang="en" sz="1700"/>
              <a:t>(လိုအပ်သော ဆုံးဖြတ်ချက်များ အချိန်မှီ ချမှတ်နိုင်ရန်အတွက် အချက်အလက်များ အချိန်ကိုက် ရရှိနိုင်ခြင်း)</a:t>
            </a:r>
            <a:endParaRPr sz="17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57"/>
          <p:cNvSpPr txBox="1"/>
          <p:nvPr>
            <p:ph type="title"/>
          </p:nvPr>
        </p:nvSpPr>
        <p:spPr>
          <a:xfrm>
            <a:off x="1216203" y="273844"/>
            <a:ext cx="72993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1800"/>
              <a:t>Step 2 - ဘယ် နည်းဟန်နဲ့ ရွေးမလဲ (simple random, systematic, cluster)</a:t>
            </a:r>
            <a:endParaRPr sz="1800"/>
          </a:p>
        </p:txBody>
      </p:sp>
      <p:sp>
        <p:nvSpPr>
          <p:cNvPr id="601" name="Google Shape;601;p57"/>
          <p:cNvSpPr txBox="1"/>
          <p:nvPr>
            <p:ph idx="1" type="body"/>
          </p:nvPr>
        </p:nvSpPr>
        <p:spPr>
          <a:xfrm>
            <a:off x="628650" y="1268050"/>
            <a:ext cx="7886700" cy="3711000"/>
          </a:xfrm>
          <a:prstGeom prst="rect">
            <a:avLst/>
          </a:prstGeom>
        </p:spPr>
        <p:txBody>
          <a:bodyPr anchorCtr="0" anchor="t" bIns="34275" lIns="68575" spcFirstLastPara="1" rIns="68575" wrap="square" tIns="34275">
            <a:normAutofit/>
          </a:bodyPr>
          <a:lstStyle/>
          <a:p>
            <a:pPr indent="0" lvl="0" marL="0" rtl="0" algn="l">
              <a:spcBef>
                <a:spcPts val="0"/>
              </a:spcBef>
              <a:spcAft>
                <a:spcPts val="1400"/>
              </a:spcAft>
              <a:buNone/>
            </a:pPr>
            <a:r>
              <a:t/>
            </a:r>
            <a:endParaRPr/>
          </a:p>
        </p:txBody>
      </p:sp>
      <p:graphicFrame>
        <p:nvGraphicFramePr>
          <p:cNvPr id="602" name="Google Shape;602;p57"/>
          <p:cNvGraphicFramePr/>
          <p:nvPr/>
        </p:nvGraphicFramePr>
        <p:xfrm>
          <a:off x="718700" y="1268050"/>
          <a:ext cx="3000000" cy="3000000"/>
        </p:xfrm>
        <a:graphic>
          <a:graphicData uri="http://schemas.openxmlformats.org/drawingml/2006/table">
            <a:tbl>
              <a:tblPr>
                <a:noFill/>
                <a:tableStyleId>{14A501BA-7F8D-4668-82C8-61E130C0D2A3}</a:tableStyleId>
              </a:tblPr>
              <a:tblGrid>
                <a:gridCol w="2458475"/>
                <a:gridCol w="5207925"/>
              </a:tblGrid>
              <a:tr h="663125">
                <a:tc>
                  <a:txBody>
                    <a:bodyPr/>
                    <a:lstStyle/>
                    <a:p>
                      <a:pPr indent="0" lvl="0" marL="0" rtl="0" algn="l">
                        <a:spcBef>
                          <a:spcPts val="0"/>
                        </a:spcBef>
                        <a:spcAft>
                          <a:spcPts val="0"/>
                        </a:spcAft>
                        <a:buNone/>
                      </a:pPr>
                      <a:r>
                        <a:rPr lang="en"/>
                        <a:t>Random sampling method</a:t>
                      </a:r>
                      <a:endParaRPr/>
                    </a:p>
                  </a:txBody>
                  <a:tcPr marT="91425" marB="91425" marR="91425" marL="91425">
                    <a:solidFill>
                      <a:srgbClr val="C9DAF8"/>
                    </a:solidFill>
                  </a:tcPr>
                </a:tc>
                <a:tc>
                  <a:txBody>
                    <a:bodyPr/>
                    <a:lstStyle/>
                    <a:p>
                      <a:pPr indent="0" lvl="0" marL="0" rtl="0" algn="ctr">
                        <a:spcBef>
                          <a:spcPts val="0"/>
                        </a:spcBef>
                        <a:spcAft>
                          <a:spcPts val="0"/>
                        </a:spcAft>
                        <a:buNone/>
                      </a:pPr>
                      <a:r>
                        <a:rPr lang="en"/>
                        <a:t>Description</a:t>
                      </a:r>
                      <a:endParaRPr/>
                    </a:p>
                  </a:txBody>
                  <a:tcPr marT="91425" marB="91425" marR="91425" marL="91425">
                    <a:solidFill>
                      <a:srgbClr val="C9DAF8"/>
                    </a:solidFill>
                  </a:tcPr>
                </a:tc>
              </a:tr>
              <a:tr h="663125">
                <a:tc>
                  <a:txBody>
                    <a:bodyPr/>
                    <a:lstStyle/>
                    <a:p>
                      <a:pPr indent="0" lvl="0" marL="0" rtl="0" algn="l">
                        <a:spcBef>
                          <a:spcPts val="0"/>
                        </a:spcBef>
                        <a:spcAft>
                          <a:spcPts val="0"/>
                        </a:spcAft>
                        <a:buNone/>
                      </a:pPr>
                      <a:r>
                        <a:rPr lang="en"/>
                        <a:t>Simple random sample</a:t>
                      </a:r>
                      <a:endParaRPr/>
                    </a:p>
                  </a:txBody>
                  <a:tcPr marT="91425" marB="91425" marR="91425" marL="91425"/>
                </a:tc>
                <a:tc>
                  <a:txBody>
                    <a:bodyPr/>
                    <a:lstStyle/>
                    <a:p>
                      <a:pPr indent="0" lvl="0" marL="0" rtl="0" algn="l">
                        <a:spcBef>
                          <a:spcPts val="0"/>
                        </a:spcBef>
                        <a:spcAft>
                          <a:spcPts val="0"/>
                        </a:spcAft>
                        <a:buNone/>
                      </a:pPr>
                      <a:r>
                        <a:rPr lang="en"/>
                        <a:t>လူဦးရေရှိ ယူနစ်တိုင်းတွင် ရွေးချယ်ခံရရန်တူညီသောအခွင့်အရေးရှိသည်။</a:t>
                      </a:r>
                      <a:endParaRPr/>
                    </a:p>
                  </a:txBody>
                  <a:tcPr marT="91425" marB="91425" marR="91425" marL="91425"/>
                </a:tc>
              </a:tr>
              <a:tr h="1136000">
                <a:tc>
                  <a:txBody>
                    <a:bodyPr/>
                    <a:lstStyle/>
                    <a:p>
                      <a:pPr indent="0" lvl="0" marL="0" rtl="0" algn="l">
                        <a:spcBef>
                          <a:spcPts val="0"/>
                        </a:spcBef>
                        <a:spcAft>
                          <a:spcPts val="0"/>
                        </a:spcAft>
                        <a:buNone/>
                      </a:pPr>
                      <a:r>
                        <a:rPr lang="en"/>
                        <a:t>Systematic sample</a:t>
                      </a:r>
                      <a:endParaRPr/>
                    </a:p>
                  </a:txBody>
                  <a:tcPr marT="91425" marB="91425" marR="91425" marL="91425"/>
                </a:tc>
                <a:tc>
                  <a:txBody>
                    <a:bodyPr/>
                    <a:lstStyle/>
                    <a:p>
                      <a:pPr indent="0" lvl="0" marL="0" rtl="0" algn="l">
                        <a:spcBef>
                          <a:spcPts val="0"/>
                        </a:spcBef>
                        <a:spcAft>
                          <a:spcPts val="0"/>
                        </a:spcAft>
                        <a:buNone/>
                      </a:pPr>
                      <a:r>
                        <a:rPr lang="en"/>
                        <a:t>ဖြစ်နိုင်ခြေရှိသူ အားလုံးကို စာရင်းပြုစုခြင်းနှင့် နံပါတ်စဉ်များ ချမှတ်ပြီးနောက် တစ်ခုချင်းစီကို ရွေးချယ်ခြင်းလုပ်ငန်းစဉ် ။</a:t>
                      </a:r>
                      <a:endParaRPr/>
                    </a:p>
                    <a:p>
                      <a:pPr indent="0" lvl="0" marL="0" rtl="0" algn="l">
                        <a:spcBef>
                          <a:spcPts val="0"/>
                        </a:spcBef>
                        <a:spcAft>
                          <a:spcPts val="0"/>
                        </a:spcAft>
                        <a:buNone/>
                      </a:pPr>
                      <a:r>
                        <a:rPr lang="en"/>
                        <a:t>ဥပမာအားဖြင့် Sample sizeသို့ မရောက်မချင်း “10”ကြိမ်မြောက် အိမ်ထောင်စုကို ကောက်ယူသလိုမျိုး ။ </a:t>
                      </a:r>
                      <a:endParaRPr/>
                    </a:p>
                  </a:txBody>
                  <a:tcPr marT="91425" marB="91425" marR="91425" marL="91425"/>
                </a:tc>
              </a:tr>
              <a:tr h="1042450">
                <a:tc>
                  <a:txBody>
                    <a:bodyPr/>
                    <a:lstStyle/>
                    <a:p>
                      <a:pPr indent="0" lvl="0" marL="0" rtl="0" algn="l">
                        <a:spcBef>
                          <a:spcPts val="0"/>
                        </a:spcBef>
                        <a:spcAft>
                          <a:spcPts val="0"/>
                        </a:spcAft>
                        <a:buNone/>
                      </a:pPr>
                      <a:r>
                        <a:rPr lang="en"/>
                        <a:t>Cluster sampling</a:t>
                      </a:r>
                      <a:endParaRPr/>
                    </a:p>
                  </a:txBody>
                  <a:tcPr marT="91425" marB="91425" marR="91425" marL="91425"/>
                </a:tc>
                <a:tc>
                  <a:txBody>
                    <a:bodyPr/>
                    <a:lstStyle/>
                    <a:p>
                      <a:pPr indent="-317500" lvl="0" marL="457200" rtl="0" algn="l">
                        <a:spcBef>
                          <a:spcPts val="0"/>
                        </a:spcBef>
                        <a:spcAft>
                          <a:spcPts val="0"/>
                        </a:spcAft>
                        <a:buSzPts val="1400"/>
                        <a:buChar char="●"/>
                      </a:pPr>
                      <a:r>
                        <a:rPr lang="en"/>
                        <a:t>Population (လူ/ အိမ်ထောင်စု စသည်) ကို ပထဝီဝင် ကဲ့သို့သော သဘာဝအတိုင်း ဖြစ်ပေါ်နေသော အုပ်စုများဖြင့် ခွဲခြားထားသည်။</a:t>
                      </a:r>
                      <a:endParaRPr/>
                    </a:p>
                    <a:p>
                      <a:pPr indent="0" lvl="0" marL="457200" rtl="0" algn="l">
                        <a:spcBef>
                          <a:spcPts val="0"/>
                        </a:spcBef>
                        <a:spcAft>
                          <a:spcPts val="0"/>
                        </a:spcAft>
                        <a:buNone/>
                      </a:pPr>
                      <a:r>
                        <a:rPr lang="en"/>
                        <a:t>(နယ်မြေများ)</a:t>
                      </a:r>
                      <a:endParaRPr/>
                    </a:p>
                    <a:p>
                      <a:pPr indent="-317500" lvl="0" marL="457200" rtl="0" algn="l">
                        <a:spcBef>
                          <a:spcPts val="0"/>
                        </a:spcBef>
                        <a:spcAft>
                          <a:spcPts val="0"/>
                        </a:spcAft>
                        <a:buSzPts val="1400"/>
                        <a:buChar char="●"/>
                      </a:pPr>
                      <a:r>
                        <a:rPr lang="en"/>
                        <a:t>အစုအဖွဲ့အားလုံးကို စာရင်းပြုစု</a:t>
                      </a:r>
                      <a:endParaRPr/>
                    </a:p>
                    <a:p>
                      <a:pPr indent="-317500" lvl="0" marL="457200" rtl="0" algn="l">
                        <a:spcBef>
                          <a:spcPts val="0"/>
                        </a:spcBef>
                        <a:spcAft>
                          <a:spcPts val="0"/>
                        </a:spcAft>
                        <a:buSzPts val="1400"/>
                        <a:buChar char="●"/>
                      </a:pPr>
                      <a:r>
                        <a:rPr lang="en"/>
                        <a:t>အစုအဖွဲ့များကို ကျပန်းရွေးချယ်ထားသည်။</a:t>
                      </a:r>
                      <a:endParaRPr/>
                    </a:p>
                  </a:txBody>
                  <a:tcPr marT="91425" marB="91425" marR="91425" marL="91425"/>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58"/>
          <p:cNvSpPr txBox="1"/>
          <p:nvPr>
            <p:ph type="title"/>
          </p:nvPr>
        </p:nvSpPr>
        <p:spPr>
          <a:xfrm>
            <a:off x="1216203" y="273844"/>
            <a:ext cx="72993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608" name="Google Shape;608;p58"/>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0"/>
              </a:spcBef>
              <a:spcAft>
                <a:spcPts val="1400"/>
              </a:spcAft>
              <a:buNone/>
            </a:pPr>
            <a:r>
              <a:t/>
            </a:r>
            <a:endParaRPr/>
          </a:p>
        </p:txBody>
      </p:sp>
      <p:pic>
        <p:nvPicPr>
          <p:cNvPr id="609" name="Google Shape;609;p58"/>
          <p:cNvPicPr preferRelativeResize="0"/>
          <p:nvPr/>
        </p:nvPicPr>
        <p:blipFill>
          <a:blip r:embed="rId3">
            <a:alphaModFix/>
          </a:blip>
          <a:stretch>
            <a:fillRect/>
          </a:stretch>
        </p:blipFill>
        <p:spPr>
          <a:xfrm>
            <a:off x="459125" y="0"/>
            <a:ext cx="8225743" cy="514350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59"/>
          <p:cNvSpPr txBox="1"/>
          <p:nvPr>
            <p:ph type="title"/>
          </p:nvPr>
        </p:nvSpPr>
        <p:spPr>
          <a:xfrm>
            <a:off x="1216203" y="45244"/>
            <a:ext cx="72993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Systematic Sampling</a:t>
            </a:r>
            <a:endParaRPr/>
          </a:p>
        </p:txBody>
      </p:sp>
      <p:sp>
        <p:nvSpPr>
          <p:cNvPr id="615" name="Google Shape;615;p59"/>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0"/>
              </a:spcBef>
              <a:spcAft>
                <a:spcPts val="1400"/>
              </a:spcAft>
              <a:buNone/>
            </a:pPr>
            <a:r>
              <a:t/>
            </a:r>
            <a:endParaRPr/>
          </a:p>
        </p:txBody>
      </p:sp>
      <p:pic>
        <p:nvPicPr>
          <p:cNvPr id="616" name="Google Shape;616;p59"/>
          <p:cNvPicPr preferRelativeResize="0"/>
          <p:nvPr/>
        </p:nvPicPr>
        <p:blipFill>
          <a:blip r:embed="rId3">
            <a:alphaModFix/>
          </a:blip>
          <a:stretch>
            <a:fillRect/>
          </a:stretch>
        </p:blipFill>
        <p:spPr>
          <a:xfrm>
            <a:off x="762000" y="783975"/>
            <a:ext cx="7620000" cy="42862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60"/>
          <p:cNvSpPr txBox="1"/>
          <p:nvPr>
            <p:ph type="title"/>
          </p:nvPr>
        </p:nvSpPr>
        <p:spPr>
          <a:xfrm>
            <a:off x="1216203" y="273844"/>
            <a:ext cx="72993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622" name="Google Shape;622;p60"/>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0"/>
              </a:spcBef>
              <a:spcAft>
                <a:spcPts val="1400"/>
              </a:spcAft>
              <a:buNone/>
            </a:pPr>
            <a:r>
              <a:t/>
            </a:r>
            <a:endParaRPr/>
          </a:p>
        </p:txBody>
      </p:sp>
      <p:pic>
        <p:nvPicPr>
          <p:cNvPr id="623" name="Google Shape;623;p60"/>
          <p:cNvPicPr preferRelativeResize="0"/>
          <p:nvPr/>
        </p:nvPicPr>
        <p:blipFill>
          <a:blip r:embed="rId3">
            <a:alphaModFix/>
          </a:blip>
          <a:stretch>
            <a:fillRect/>
          </a:stretch>
        </p:blipFill>
        <p:spPr>
          <a:xfrm>
            <a:off x="0" y="0"/>
            <a:ext cx="9144002" cy="51435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61"/>
          <p:cNvSpPr txBox="1"/>
          <p:nvPr>
            <p:ph type="title"/>
          </p:nvPr>
        </p:nvSpPr>
        <p:spPr>
          <a:xfrm>
            <a:off x="1216053" y="68094"/>
            <a:ext cx="72993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Stratified sampling</a:t>
            </a:r>
            <a:endParaRPr/>
          </a:p>
        </p:txBody>
      </p:sp>
      <p:sp>
        <p:nvSpPr>
          <p:cNvPr id="629" name="Google Shape;629;p61"/>
          <p:cNvSpPr txBox="1"/>
          <p:nvPr>
            <p:ph idx="1" type="body"/>
          </p:nvPr>
        </p:nvSpPr>
        <p:spPr>
          <a:xfrm>
            <a:off x="628650" y="854750"/>
            <a:ext cx="7886700" cy="4217700"/>
          </a:xfrm>
          <a:prstGeom prst="rect">
            <a:avLst/>
          </a:prstGeom>
        </p:spPr>
        <p:txBody>
          <a:bodyPr anchorCtr="0" anchor="t" bIns="34275" lIns="68575" spcFirstLastPara="1" rIns="68575" wrap="square" tIns="34275">
            <a:noAutofit/>
          </a:bodyPr>
          <a:lstStyle/>
          <a:p>
            <a:pPr indent="-330200" lvl="0" marL="457200" rtl="0" algn="l">
              <a:spcBef>
                <a:spcPts val="0"/>
              </a:spcBef>
              <a:spcAft>
                <a:spcPts val="0"/>
              </a:spcAft>
              <a:buClr>
                <a:srgbClr val="404040"/>
              </a:buClr>
              <a:buSzPts val="1600"/>
              <a:buChar char="●"/>
            </a:pPr>
            <a:r>
              <a:rPr lang="en" sz="1600">
                <a:solidFill>
                  <a:srgbClr val="404040"/>
                </a:solidFill>
              </a:rPr>
              <a:t>If your data analysis plans, as defined in your project management plan, include disaggregation by subgroup, your sampling method should specifically include those subgroups or strata of the population. Stratified sampling is a strategy that allows you to analyze stratified groups within the larger population.</a:t>
            </a:r>
            <a:endParaRPr sz="1600">
              <a:solidFill>
                <a:srgbClr val="404040"/>
              </a:solidFill>
            </a:endParaRPr>
          </a:p>
          <a:p>
            <a:pPr indent="-330200" lvl="0" marL="457200" rtl="0" algn="l">
              <a:spcBef>
                <a:spcPts val="0"/>
              </a:spcBef>
              <a:spcAft>
                <a:spcPts val="0"/>
              </a:spcAft>
              <a:buClr>
                <a:srgbClr val="404040"/>
              </a:buClr>
              <a:buSzPts val="1600"/>
              <a:buChar char="●"/>
            </a:pPr>
            <a:r>
              <a:rPr lang="en" sz="1600">
                <a:solidFill>
                  <a:srgbClr val="404040"/>
                </a:solidFill>
              </a:rPr>
              <a:t>Stratified sample A type of sampling method in which the population is divided into separate subgroups, called strata.</a:t>
            </a:r>
            <a:endParaRPr sz="1600">
              <a:solidFill>
                <a:srgbClr val="404040"/>
              </a:solidFill>
            </a:endParaRPr>
          </a:p>
          <a:p>
            <a:pPr indent="-330200" lvl="0" marL="457200" rtl="0" algn="l">
              <a:spcBef>
                <a:spcPts val="0"/>
              </a:spcBef>
              <a:spcAft>
                <a:spcPts val="0"/>
              </a:spcAft>
              <a:buClr>
                <a:srgbClr val="404040"/>
              </a:buClr>
              <a:buSzPts val="1600"/>
              <a:buChar char="●"/>
            </a:pPr>
            <a:r>
              <a:rPr lang="en" sz="1600">
                <a:solidFill>
                  <a:srgbClr val="404040"/>
                </a:solidFill>
              </a:rPr>
              <a:t>For example, you may want to know whether there is a difference between the opinions held by large families (of five or more members) and small families (of less than five members) regarding whether or not they have enough water to meet their consumption needs. </a:t>
            </a:r>
            <a:endParaRPr sz="1600">
              <a:solidFill>
                <a:srgbClr val="404040"/>
              </a:solidFill>
            </a:endParaRPr>
          </a:p>
          <a:p>
            <a:pPr indent="-330200" lvl="0" marL="457200" rtl="0" algn="l">
              <a:spcBef>
                <a:spcPts val="0"/>
              </a:spcBef>
              <a:spcAft>
                <a:spcPts val="0"/>
              </a:spcAft>
              <a:buClr>
                <a:srgbClr val="404040"/>
              </a:buClr>
              <a:buSzPts val="1600"/>
              <a:buChar char="●"/>
            </a:pPr>
            <a:r>
              <a:rPr lang="en" sz="1600">
                <a:solidFill>
                  <a:srgbClr val="404040"/>
                </a:solidFill>
              </a:rPr>
              <a:t>To collect this information, you will need a stratified sample that selects and identifies participants according to family size.</a:t>
            </a:r>
            <a:endParaRPr sz="1600">
              <a:solidFill>
                <a:srgbClr val="404040"/>
              </a:solidFill>
            </a:endParaRPr>
          </a:p>
          <a:p>
            <a:pPr indent="0" lvl="0" marL="0" rtl="0" algn="l">
              <a:spcBef>
                <a:spcPts val="1400"/>
              </a:spcBef>
              <a:spcAft>
                <a:spcPts val="0"/>
              </a:spcAft>
              <a:buNone/>
            </a:pPr>
            <a:r>
              <a:t/>
            </a:r>
            <a:endParaRPr sz="1600"/>
          </a:p>
          <a:p>
            <a:pPr indent="0" lvl="0" marL="0" rtl="0" algn="l">
              <a:spcBef>
                <a:spcPts val="1400"/>
              </a:spcBef>
              <a:spcAft>
                <a:spcPts val="1400"/>
              </a:spcAft>
              <a:buNone/>
            </a:pPr>
            <a:r>
              <a:t/>
            </a:r>
            <a:endParaRPr sz="16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62"/>
          <p:cNvSpPr txBox="1"/>
          <p:nvPr>
            <p:ph type="title"/>
          </p:nvPr>
        </p:nvSpPr>
        <p:spPr>
          <a:xfrm>
            <a:off x="1216203" y="273844"/>
            <a:ext cx="72993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635" name="Google Shape;635;p62"/>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0"/>
              </a:spcBef>
              <a:spcAft>
                <a:spcPts val="1400"/>
              </a:spcAft>
              <a:buNone/>
            </a:pPr>
            <a:r>
              <a:t/>
            </a:r>
            <a:endParaRPr/>
          </a:p>
        </p:txBody>
      </p:sp>
      <p:pic>
        <p:nvPicPr>
          <p:cNvPr id="636" name="Google Shape;636;p62"/>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63"/>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Sample size အကြမ်းဖျဉ်း စဉ်းစားပုံ</a:t>
            </a:r>
            <a:endParaRPr/>
          </a:p>
        </p:txBody>
      </p:sp>
      <p:pic>
        <p:nvPicPr>
          <p:cNvPr id="643" name="Google Shape;643;p63"/>
          <p:cNvPicPr preferRelativeResize="0"/>
          <p:nvPr>
            <p:ph idx="1" type="body"/>
          </p:nvPr>
        </p:nvPicPr>
        <p:blipFill rotWithShape="1">
          <a:blip r:embed="rId3">
            <a:alphaModFix/>
          </a:blip>
          <a:srcRect b="0" l="0" r="0" t="0"/>
          <a:stretch/>
        </p:blipFill>
        <p:spPr>
          <a:xfrm>
            <a:off x="1216203" y="1268016"/>
            <a:ext cx="7206300" cy="3044700"/>
          </a:xfrm>
          <a:prstGeom prst="rect">
            <a:avLst/>
          </a:prstGeom>
          <a:noFill/>
          <a:ln>
            <a:noFill/>
          </a:ln>
        </p:spPr>
      </p:pic>
      <p:sp>
        <p:nvSpPr>
          <p:cNvPr id="644" name="Google Shape;644;p63"/>
          <p:cNvSpPr/>
          <p:nvPr/>
        </p:nvSpPr>
        <p:spPr>
          <a:xfrm>
            <a:off x="0" y="4594460"/>
            <a:ext cx="9144000" cy="5541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1100" u="none" cap="none" strike="noStrike">
                <a:solidFill>
                  <a:schemeClr val="dk1"/>
                </a:solidFill>
                <a:latin typeface="Calibri"/>
                <a:ea typeface="Calibri"/>
                <a:cs typeface="Calibri"/>
                <a:sym typeface="Calibri"/>
              </a:rPr>
              <a:t>Reference:</a:t>
            </a:r>
            <a:endParaRPr sz="1100"/>
          </a:p>
          <a:p>
            <a:pPr indent="0" lvl="0" marL="0" marR="0" rtl="0" algn="l">
              <a:spcBef>
                <a:spcPts val="0"/>
              </a:spcBef>
              <a:spcAft>
                <a:spcPts val="0"/>
              </a:spcAft>
              <a:buNone/>
            </a:pPr>
            <a:r>
              <a:rPr lang="en" sz="1100">
                <a:solidFill>
                  <a:schemeClr val="dk1"/>
                </a:solidFill>
                <a:latin typeface="Calibri"/>
                <a:ea typeface="Calibri"/>
                <a:cs typeface="Calibri"/>
                <a:sym typeface="Calibri"/>
              </a:rPr>
              <a:t>https://tools4dev.org/resources/how-to-choose-a-sample-size/#:~:text=A%20good%20maximum%20sample%20size%20is%20usually%20around%2010%25%20of,%2C%2010%25%20would%20be%2020%2C000.</a:t>
            </a:r>
            <a:endParaRPr sz="11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64"/>
          <p:cNvSpPr txBox="1"/>
          <p:nvPr>
            <p:ph type="title"/>
          </p:nvPr>
        </p:nvSpPr>
        <p:spPr>
          <a:xfrm>
            <a:off x="1216203" y="273844"/>
            <a:ext cx="72993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650" name="Google Shape;650;p64"/>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0"/>
              </a:spcBef>
              <a:spcAft>
                <a:spcPts val="1400"/>
              </a:spcAft>
              <a:buNone/>
            </a:pPr>
            <a:r>
              <a:t/>
            </a:r>
            <a:endParaRPr/>
          </a:p>
        </p:txBody>
      </p:sp>
      <p:pic>
        <p:nvPicPr>
          <p:cNvPr id="651" name="Google Shape;651;p64"/>
          <p:cNvPicPr preferRelativeResize="0"/>
          <p:nvPr/>
        </p:nvPicPr>
        <p:blipFill>
          <a:blip r:embed="rId3">
            <a:alphaModFix/>
          </a:blip>
          <a:stretch>
            <a:fillRect/>
          </a:stretch>
        </p:blipFill>
        <p:spPr>
          <a:xfrm>
            <a:off x="999479" y="0"/>
            <a:ext cx="7145042" cy="514349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65"/>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Sampling Bias</a:t>
            </a:r>
            <a:endParaRPr/>
          </a:p>
        </p:txBody>
      </p:sp>
      <p:sp>
        <p:nvSpPr>
          <p:cNvPr id="657" name="Google Shape;657;p65"/>
          <p:cNvSpPr txBox="1"/>
          <p:nvPr>
            <p:ph idx="1" type="body"/>
          </p:nvPr>
        </p:nvSpPr>
        <p:spPr>
          <a:xfrm>
            <a:off x="471488" y="1026914"/>
            <a:ext cx="5915100" cy="2447700"/>
          </a:xfrm>
          <a:prstGeom prst="rect">
            <a:avLst/>
          </a:prstGeom>
          <a:noFill/>
          <a:ln>
            <a:noFill/>
          </a:ln>
        </p:spPr>
        <p:txBody>
          <a:bodyPr anchorCtr="0" anchor="t" bIns="34275" lIns="68575" spcFirstLastPara="1" rIns="68575" wrap="square" tIns="34275">
            <a:normAutofit/>
          </a:bodyPr>
          <a:lstStyle/>
          <a:p>
            <a:pPr indent="-171450" lvl="0" marL="177800" rtl="0" algn="l">
              <a:lnSpc>
                <a:spcPct val="120000"/>
              </a:lnSpc>
              <a:spcBef>
                <a:spcPts val="0"/>
              </a:spcBef>
              <a:spcAft>
                <a:spcPts val="0"/>
              </a:spcAft>
              <a:buClr>
                <a:schemeClr val="dk1"/>
              </a:buClr>
              <a:buSzPts val="2100"/>
              <a:buChar char="●"/>
            </a:pPr>
            <a:r>
              <a:rPr lang="en"/>
              <a:t>ဖြေဆိုမယ့်သူတစ်ဦးဟာ အခြားတစ်ဦးထက် ဖြေဆိုရနိုင်ခြေ အခွင့်အရေး ပိုများနေရင် sampling bias ဖြစ်သည်</a:t>
            </a:r>
            <a:endParaRPr/>
          </a:p>
          <a:p>
            <a:pPr indent="-171450" lvl="0" marL="177800" rtl="0" algn="l">
              <a:lnSpc>
                <a:spcPct val="120000"/>
              </a:lnSpc>
              <a:spcBef>
                <a:spcPts val="1400"/>
              </a:spcBef>
              <a:spcAft>
                <a:spcPts val="0"/>
              </a:spcAft>
              <a:buClr>
                <a:schemeClr val="dk1"/>
              </a:buClr>
              <a:buSzPts val="2100"/>
              <a:buChar char="●"/>
            </a:pPr>
            <a:r>
              <a:rPr lang="en"/>
              <a:t>Convenience bias - လွယ်တဲ့သူ၊ နီးစပ်ရာလူကို မေးခြင်း</a:t>
            </a:r>
            <a:endParaRPr/>
          </a:p>
          <a:p>
            <a:pPr indent="-171450" lvl="0" marL="177800" rtl="0" algn="l">
              <a:lnSpc>
                <a:spcPct val="120000"/>
              </a:lnSpc>
              <a:spcBef>
                <a:spcPts val="1400"/>
              </a:spcBef>
              <a:spcAft>
                <a:spcPts val="0"/>
              </a:spcAft>
              <a:buClr>
                <a:schemeClr val="dk1"/>
              </a:buClr>
              <a:buSzPts val="2100"/>
              <a:buChar char="●"/>
            </a:pPr>
            <a:r>
              <a:rPr lang="en"/>
              <a:t>Volunteer response bias - ဖြေချင်တဲ့သူကို ပေးဖြေလိုက်ခြင်း</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66"/>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2. Purposive Sampling</a:t>
            </a:r>
            <a:endParaRPr/>
          </a:p>
        </p:txBody>
      </p:sp>
      <p:sp>
        <p:nvSpPr>
          <p:cNvPr id="663" name="Google Shape;663;p66"/>
          <p:cNvSpPr txBox="1"/>
          <p:nvPr>
            <p:ph idx="1" type="body"/>
          </p:nvPr>
        </p:nvSpPr>
        <p:spPr>
          <a:xfrm>
            <a:off x="628650" y="1369219"/>
            <a:ext cx="7886700" cy="3669000"/>
          </a:xfrm>
          <a:prstGeom prst="rect">
            <a:avLst/>
          </a:prstGeom>
          <a:noFill/>
          <a:ln>
            <a:noFill/>
          </a:ln>
        </p:spPr>
        <p:txBody>
          <a:bodyPr anchorCtr="0" anchor="t" bIns="34275" lIns="68575" spcFirstLastPara="1" rIns="68575" wrap="square" tIns="34275">
            <a:normAutofit/>
          </a:bodyPr>
          <a:lstStyle/>
          <a:p>
            <a:pPr indent="-171450" lvl="0" marL="177800" rtl="0" algn="l">
              <a:lnSpc>
                <a:spcPct val="120000"/>
              </a:lnSpc>
              <a:spcBef>
                <a:spcPts val="0"/>
              </a:spcBef>
              <a:spcAft>
                <a:spcPts val="0"/>
              </a:spcAft>
              <a:buClr>
                <a:schemeClr val="dk1"/>
              </a:buClr>
              <a:buSzPts val="2100"/>
              <a:buChar char="●"/>
            </a:pPr>
            <a:r>
              <a:rPr lang="en"/>
              <a:t>Random ရွေးချယ်ခြင်း မဟုတ်ဘဲ မိမိတို့၏ data collection objective နှင့် ကိုက်ညီသော သူများကိုသာ ရွေးချယ်ခြင်းဖြစ်သည်။</a:t>
            </a:r>
            <a:endParaRPr/>
          </a:p>
          <a:p>
            <a:pPr indent="-171450" lvl="0" marL="177800" rtl="0" algn="l">
              <a:lnSpc>
                <a:spcPct val="120000"/>
              </a:lnSpc>
              <a:spcBef>
                <a:spcPts val="1400"/>
              </a:spcBef>
              <a:spcAft>
                <a:spcPts val="0"/>
              </a:spcAft>
              <a:buClr>
                <a:schemeClr val="dk1"/>
              </a:buClr>
              <a:buSzPts val="2100"/>
              <a:buChar char="●"/>
            </a:pPr>
            <a:r>
              <a:rPr lang="en"/>
              <a:t>Qualitative တွင် အသုံးများသည်</a:t>
            </a:r>
            <a:endParaRPr/>
          </a:p>
          <a:p>
            <a:pPr indent="-171450" lvl="0" marL="177800" rtl="0" algn="l">
              <a:lnSpc>
                <a:spcPct val="120000"/>
              </a:lnSpc>
              <a:spcBef>
                <a:spcPts val="1400"/>
              </a:spcBef>
              <a:spcAft>
                <a:spcPts val="0"/>
              </a:spcAft>
              <a:buClr>
                <a:schemeClr val="dk1"/>
              </a:buClr>
              <a:buSzPts val="2100"/>
              <a:buChar char="●"/>
            </a:pPr>
            <a:r>
              <a:rPr lang="en"/>
              <a:t>ဦးတည်အုပ်စု၏ အမြင်များ၊ အတွေ့အကြုံများကို နက်နက်နဲနဲ နားလည်လိုလျှင် သုံးသည်</a:t>
            </a:r>
            <a:endParaRPr/>
          </a:p>
          <a:p>
            <a:pPr indent="-171450" lvl="0" marL="177800" rtl="0" algn="l">
              <a:lnSpc>
                <a:spcPct val="120000"/>
              </a:lnSpc>
              <a:spcBef>
                <a:spcPts val="1400"/>
              </a:spcBef>
              <a:spcAft>
                <a:spcPts val="0"/>
              </a:spcAft>
              <a:buClr>
                <a:schemeClr val="dk1"/>
              </a:buClr>
              <a:buSzPts val="2100"/>
              <a:buChar char="●"/>
            </a:pPr>
            <a:r>
              <a:rPr lang="en"/>
              <a:t>Random မဟုတ်တဲ့အတွက်ကြောင့် population တစ်ခုလုံးကို ကိုယ်စားမပြုပါ။</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2"/>
          <p:cNvSpPr txBox="1"/>
          <p:nvPr>
            <p:ph type="title"/>
          </p:nvPr>
        </p:nvSpPr>
        <p:spPr>
          <a:xfrm>
            <a:off x="1155299" y="177300"/>
            <a:ext cx="7712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Data Collection Tools ကို ဖန်တည်းရာတွင်</a:t>
            </a:r>
            <a:endParaRPr/>
          </a:p>
        </p:txBody>
      </p:sp>
      <p:sp>
        <p:nvSpPr>
          <p:cNvPr id="344" name="Google Shape;344;p22"/>
          <p:cNvSpPr txBox="1"/>
          <p:nvPr>
            <p:ph idx="1" type="body"/>
          </p:nvPr>
        </p:nvSpPr>
        <p:spPr>
          <a:xfrm>
            <a:off x="471504" y="1484125"/>
            <a:ext cx="7965600" cy="2447700"/>
          </a:xfrm>
          <a:prstGeom prst="rect">
            <a:avLst/>
          </a:prstGeom>
          <a:noFill/>
          <a:ln>
            <a:noFill/>
          </a:ln>
        </p:spPr>
        <p:txBody>
          <a:bodyPr anchorCtr="0" anchor="t" bIns="34275" lIns="68575" spcFirstLastPara="1" rIns="68575" wrap="square" tIns="34275">
            <a:normAutofit/>
          </a:bodyPr>
          <a:lstStyle/>
          <a:p>
            <a:pPr indent="-171450" lvl="0" marL="177800" rtl="0" algn="l">
              <a:lnSpc>
                <a:spcPct val="120000"/>
              </a:lnSpc>
              <a:spcBef>
                <a:spcPts val="0"/>
              </a:spcBef>
              <a:spcAft>
                <a:spcPts val="0"/>
              </a:spcAft>
              <a:buClr>
                <a:schemeClr val="dk1"/>
              </a:buClr>
              <a:buSzPts val="2700"/>
              <a:buChar char="●"/>
            </a:pPr>
            <a:r>
              <a:rPr lang="en" sz="2700"/>
              <a:t>အရင်ဆုံး မေးရမည့် မေးခွန်းမှာ ‘’What do I need to know’’ ကို စဉ်းစားရန် </a:t>
            </a:r>
            <a:endParaRPr sz="2700"/>
          </a:p>
          <a:p>
            <a:pPr indent="0" lvl="0" marL="177800" rtl="0" algn="l">
              <a:lnSpc>
                <a:spcPct val="120000"/>
              </a:lnSpc>
              <a:spcBef>
                <a:spcPts val="0"/>
              </a:spcBef>
              <a:spcAft>
                <a:spcPts val="0"/>
              </a:spcAft>
              <a:buNone/>
            </a:pPr>
            <a:r>
              <a:t/>
            </a:r>
            <a:endParaRPr/>
          </a:p>
          <a:p>
            <a:pPr indent="0" lvl="0" marL="177800" rtl="0" algn="l">
              <a:lnSpc>
                <a:spcPct val="120000"/>
              </a:lnSpc>
              <a:spcBef>
                <a:spcPts val="1400"/>
              </a:spcBef>
              <a:spcAft>
                <a:spcPts val="0"/>
              </a:spcAft>
              <a:buClr>
                <a:schemeClr val="dk1"/>
              </a:buClr>
              <a:buSzPts val="2700"/>
              <a:buNone/>
            </a:pPr>
            <a:r>
              <a:t/>
            </a:r>
            <a:endParaRPr sz="27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67"/>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Purposive Sampling အဆင့်များ</a:t>
            </a:r>
            <a:endParaRPr/>
          </a:p>
        </p:txBody>
      </p:sp>
      <p:sp>
        <p:nvSpPr>
          <p:cNvPr id="669" name="Google Shape;669;p67"/>
          <p:cNvSpPr txBox="1"/>
          <p:nvPr>
            <p:ph idx="1" type="body"/>
          </p:nvPr>
        </p:nvSpPr>
        <p:spPr>
          <a:xfrm>
            <a:off x="628649" y="1369218"/>
            <a:ext cx="8260500" cy="3774300"/>
          </a:xfrm>
          <a:prstGeom prst="rect">
            <a:avLst/>
          </a:prstGeom>
          <a:noFill/>
          <a:ln>
            <a:noFill/>
          </a:ln>
        </p:spPr>
        <p:txBody>
          <a:bodyPr anchorCtr="0" anchor="t" bIns="34275" lIns="68575" spcFirstLastPara="1" rIns="68575" wrap="square" tIns="34275">
            <a:normAutofit/>
          </a:bodyPr>
          <a:lstStyle/>
          <a:p>
            <a:pPr indent="-171450" lvl="0" marL="177800" rtl="0" algn="l">
              <a:lnSpc>
                <a:spcPct val="120000"/>
              </a:lnSpc>
              <a:spcBef>
                <a:spcPts val="0"/>
              </a:spcBef>
              <a:spcAft>
                <a:spcPts val="0"/>
              </a:spcAft>
              <a:buClr>
                <a:schemeClr val="dk1"/>
              </a:buClr>
              <a:buSzPts val="2100"/>
              <a:buChar char="●"/>
            </a:pPr>
            <a:r>
              <a:rPr lang="en"/>
              <a:t>Step 1 - ဘယ် population ကို ရွေးမလဲ။ အဲ့ population ထဲကမှ ဘယ်အုပ်စု (sampling unit) ကို ရွေးမလဲ</a:t>
            </a:r>
            <a:endParaRPr/>
          </a:p>
          <a:p>
            <a:pPr indent="-171450" lvl="0" marL="177800" rtl="0" algn="l">
              <a:lnSpc>
                <a:spcPct val="120000"/>
              </a:lnSpc>
              <a:spcBef>
                <a:spcPts val="1400"/>
              </a:spcBef>
              <a:spcAft>
                <a:spcPts val="0"/>
              </a:spcAft>
              <a:buClr>
                <a:schemeClr val="dk1"/>
              </a:buClr>
              <a:buSzPts val="2100"/>
              <a:buChar char="●"/>
            </a:pPr>
            <a:r>
              <a:rPr lang="en"/>
              <a:t>Step 2 - ဖြေဆိုရာမှာ ပါဝင်သင့်သည့် သူများအတွက် လိုချင်တဲ့ criteria သတ်မှတ်ပါ။</a:t>
            </a:r>
            <a:endParaRPr/>
          </a:p>
          <a:p>
            <a:pPr indent="-171450" lvl="0" marL="177800" rtl="0" algn="l">
              <a:lnSpc>
                <a:spcPct val="120000"/>
              </a:lnSpc>
              <a:spcBef>
                <a:spcPts val="1400"/>
              </a:spcBef>
              <a:spcAft>
                <a:spcPts val="0"/>
              </a:spcAft>
              <a:buClr>
                <a:schemeClr val="dk1"/>
              </a:buClr>
              <a:buSzPts val="2100"/>
              <a:buChar char="●"/>
            </a:pPr>
            <a:r>
              <a:rPr lang="en"/>
              <a:t>Step 3 – sample size အရေအတွက် ကိုစဉ်းစားပါ။ သီးခြား သတ်မှတ်ချက် မရှိပါ။ FGD ၂ ခုမှ ၆ ခုအထိ ဖြစ်သင့်သည်ဟု သာမန်အားဖြင့် လက်ခံထားကြသည်။</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68"/>
          <p:cNvSpPr txBox="1"/>
          <p:nvPr>
            <p:ph type="title"/>
          </p:nvPr>
        </p:nvSpPr>
        <p:spPr>
          <a:xfrm>
            <a:off x="1216203" y="273844"/>
            <a:ext cx="72993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Thank for your Attention</a:t>
            </a:r>
            <a:endParaRPr/>
          </a:p>
          <a:p>
            <a:pPr indent="0" lvl="0" marL="0" rtl="0" algn="l">
              <a:spcBef>
                <a:spcPts val="0"/>
              </a:spcBef>
              <a:spcAft>
                <a:spcPts val="0"/>
              </a:spcAft>
              <a:buNone/>
            </a:pPr>
            <a:r>
              <a:t/>
            </a:r>
            <a:endParaRPr/>
          </a:p>
        </p:txBody>
      </p:sp>
      <p:sp>
        <p:nvSpPr>
          <p:cNvPr id="675" name="Google Shape;675;p68"/>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0"/>
              </a:spcBef>
              <a:spcAft>
                <a:spcPts val="14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3"/>
          <p:cNvSpPr txBox="1"/>
          <p:nvPr>
            <p:ph type="title"/>
          </p:nvPr>
        </p:nvSpPr>
        <p:spPr>
          <a:xfrm>
            <a:off x="1314274" y="281125"/>
            <a:ext cx="73380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Data Collection Tools ကို ဖန်တည်းရာတွင်</a:t>
            </a:r>
            <a:endParaRPr/>
          </a:p>
        </p:txBody>
      </p:sp>
      <p:sp>
        <p:nvSpPr>
          <p:cNvPr id="350" name="Google Shape;350;p23"/>
          <p:cNvSpPr txBox="1"/>
          <p:nvPr>
            <p:ph idx="1" type="body"/>
          </p:nvPr>
        </p:nvSpPr>
        <p:spPr>
          <a:xfrm>
            <a:off x="471488" y="1026914"/>
            <a:ext cx="5915100" cy="2447700"/>
          </a:xfrm>
          <a:prstGeom prst="rect">
            <a:avLst/>
          </a:prstGeom>
          <a:noFill/>
          <a:ln>
            <a:noFill/>
          </a:ln>
        </p:spPr>
        <p:txBody>
          <a:bodyPr anchorCtr="0" anchor="t" bIns="34275" lIns="68575" spcFirstLastPara="1" rIns="68575" wrap="square" tIns="34275">
            <a:normAutofit fontScale="92500" lnSpcReduction="20000"/>
          </a:bodyPr>
          <a:lstStyle/>
          <a:p>
            <a:pPr indent="-158591" lvl="0" marL="177800" rtl="0" algn="l">
              <a:lnSpc>
                <a:spcPct val="120000"/>
              </a:lnSpc>
              <a:spcBef>
                <a:spcPts val="0"/>
              </a:spcBef>
              <a:spcAft>
                <a:spcPts val="0"/>
              </a:spcAft>
              <a:buClr>
                <a:schemeClr val="dk1"/>
              </a:buClr>
              <a:buSzPct val="100000"/>
              <a:buChar char="●"/>
            </a:pPr>
            <a:r>
              <a:rPr lang="en" sz="2700"/>
              <a:t>အဆင့် (၁)</a:t>
            </a:r>
            <a:endParaRPr/>
          </a:p>
          <a:p>
            <a:pPr indent="-158591" lvl="0" marL="177800" rtl="0" algn="l">
              <a:lnSpc>
                <a:spcPct val="120000"/>
              </a:lnSpc>
              <a:spcBef>
                <a:spcPts val="1400"/>
              </a:spcBef>
              <a:spcAft>
                <a:spcPts val="0"/>
              </a:spcAft>
              <a:buClr>
                <a:schemeClr val="dk1"/>
              </a:buClr>
              <a:buSzPct val="100000"/>
              <a:buChar char="●"/>
            </a:pPr>
            <a:r>
              <a:rPr lang="en" sz="2700"/>
              <a:t>Respondents များကို share ရမည့် သတင်းအချက်အလက်များကို စဉ်းစားရန်</a:t>
            </a:r>
            <a:endParaRPr/>
          </a:p>
          <a:p>
            <a:pPr indent="-166370" lvl="1" marL="520700" rtl="0" algn="l">
              <a:lnSpc>
                <a:spcPct val="120000"/>
              </a:lnSpc>
              <a:spcBef>
                <a:spcPts val="1400"/>
              </a:spcBef>
              <a:spcAft>
                <a:spcPts val="0"/>
              </a:spcAft>
              <a:buClr>
                <a:schemeClr val="dk1"/>
              </a:buClr>
              <a:buSzPct val="100000"/>
              <a:buChar char="○"/>
            </a:pPr>
            <a:r>
              <a:rPr lang="en" sz="2400"/>
              <a:t>Data collection process</a:t>
            </a:r>
            <a:endParaRPr/>
          </a:p>
          <a:p>
            <a:pPr indent="-166370" lvl="1" marL="520700" rtl="0" algn="l">
              <a:lnSpc>
                <a:spcPct val="120000"/>
              </a:lnSpc>
              <a:spcBef>
                <a:spcPts val="1400"/>
              </a:spcBef>
              <a:spcAft>
                <a:spcPts val="0"/>
              </a:spcAft>
              <a:buClr>
                <a:schemeClr val="dk1"/>
              </a:buClr>
              <a:buSzPct val="100000"/>
              <a:buChar char="○"/>
            </a:pPr>
            <a:r>
              <a:rPr lang="en" sz="2400"/>
              <a:t>Ethical principles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4"/>
          <p:cNvSpPr txBox="1"/>
          <p:nvPr>
            <p:ph idx="1" type="body"/>
          </p:nvPr>
        </p:nvSpPr>
        <p:spPr>
          <a:xfrm>
            <a:off x="912154" y="997306"/>
            <a:ext cx="7900200" cy="3746400"/>
          </a:xfrm>
          <a:prstGeom prst="rect">
            <a:avLst/>
          </a:prstGeom>
          <a:noFill/>
          <a:ln>
            <a:noFill/>
          </a:ln>
        </p:spPr>
        <p:txBody>
          <a:bodyPr anchorCtr="0" anchor="t" bIns="34275" lIns="68575" spcFirstLastPara="1" rIns="68575" wrap="square" tIns="34275">
            <a:noAutofit/>
          </a:bodyPr>
          <a:lstStyle/>
          <a:p>
            <a:pPr indent="0" lvl="0" marL="0" rtl="0" algn="l">
              <a:lnSpc>
                <a:spcPct val="120000"/>
              </a:lnSpc>
              <a:spcBef>
                <a:spcPts val="0"/>
              </a:spcBef>
              <a:spcAft>
                <a:spcPts val="0"/>
              </a:spcAft>
              <a:buClr>
                <a:schemeClr val="dk1"/>
              </a:buClr>
              <a:buSzPts val="2100"/>
              <a:buNone/>
            </a:pPr>
            <a:r>
              <a:t/>
            </a:r>
            <a:endParaRPr sz="1600"/>
          </a:p>
          <a:p>
            <a:pPr indent="-203200" lvl="0" marL="177800" rtl="0" algn="l">
              <a:lnSpc>
                <a:spcPct val="120000"/>
              </a:lnSpc>
              <a:spcBef>
                <a:spcPts val="1400"/>
              </a:spcBef>
              <a:spcAft>
                <a:spcPts val="0"/>
              </a:spcAft>
              <a:buClr>
                <a:schemeClr val="dk1"/>
              </a:buClr>
              <a:buSzPts val="2400"/>
              <a:buChar char="●"/>
            </a:pPr>
            <a:r>
              <a:rPr lang="en" sz="1600"/>
              <a:t>Why information is being collected</a:t>
            </a:r>
            <a:endParaRPr sz="1600"/>
          </a:p>
          <a:p>
            <a:pPr indent="-203200" lvl="0" marL="177800" rtl="0" algn="l">
              <a:lnSpc>
                <a:spcPct val="120000"/>
              </a:lnSpc>
              <a:spcBef>
                <a:spcPts val="1400"/>
              </a:spcBef>
              <a:spcAft>
                <a:spcPts val="0"/>
              </a:spcAft>
              <a:buClr>
                <a:schemeClr val="dk1"/>
              </a:buClr>
              <a:buSzPts val="2400"/>
              <a:buChar char="●"/>
            </a:pPr>
            <a:r>
              <a:rPr lang="en" sz="1600"/>
              <a:t>How respondents were identified</a:t>
            </a:r>
            <a:endParaRPr sz="1600"/>
          </a:p>
          <a:p>
            <a:pPr indent="-203200" lvl="0" marL="177800" rtl="0" algn="l">
              <a:lnSpc>
                <a:spcPct val="120000"/>
              </a:lnSpc>
              <a:spcBef>
                <a:spcPts val="1400"/>
              </a:spcBef>
              <a:spcAft>
                <a:spcPts val="0"/>
              </a:spcAft>
              <a:buClr>
                <a:schemeClr val="dk1"/>
              </a:buClr>
              <a:buSzPts val="2400"/>
              <a:buChar char="●"/>
            </a:pPr>
            <a:r>
              <a:rPr lang="en" sz="1600"/>
              <a:t>How the data will be collected</a:t>
            </a:r>
            <a:endParaRPr sz="1600"/>
          </a:p>
          <a:p>
            <a:pPr indent="-203200" lvl="0" marL="177800" rtl="0" algn="l">
              <a:lnSpc>
                <a:spcPct val="120000"/>
              </a:lnSpc>
              <a:spcBef>
                <a:spcPts val="1400"/>
              </a:spcBef>
              <a:spcAft>
                <a:spcPts val="0"/>
              </a:spcAft>
              <a:buClr>
                <a:schemeClr val="dk1"/>
              </a:buClr>
              <a:buSzPts val="2400"/>
              <a:buChar char="●"/>
            </a:pPr>
            <a:r>
              <a:rPr lang="en" sz="1600"/>
              <a:t>How much time the data collection will take</a:t>
            </a:r>
            <a:endParaRPr sz="1600"/>
          </a:p>
          <a:p>
            <a:pPr indent="-203200" lvl="0" marL="177800" rtl="0" algn="l">
              <a:lnSpc>
                <a:spcPct val="120000"/>
              </a:lnSpc>
              <a:spcBef>
                <a:spcPts val="1400"/>
              </a:spcBef>
              <a:spcAft>
                <a:spcPts val="0"/>
              </a:spcAft>
              <a:buClr>
                <a:schemeClr val="dk1"/>
              </a:buClr>
              <a:buSzPts val="2400"/>
              <a:buChar char="●"/>
            </a:pPr>
            <a:r>
              <a:rPr lang="en" sz="1600"/>
              <a:t>How the data will be used</a:t>
            </a:r>
            <a:endParaRPr sz="1600"/>
          </a:p>
          <a:p>
            <a:pPr indent="-203200" lvl="0" marL="177800" rtl="0" algn="l">
              <a:lnSpc>
                <a:spcPct val="120000"/>
              </a:lnSpc>
              <a:spcBef>
                <a:spcPts val="1400"/>
              </a:spcBef>
              <a:spcAft>
                <a:spcPts val="0"/>
              </a:spcAft>
              <a:buClr>
                <a:schemeClr val="dk1"/>
              </a:buClr>
              <a:buSzPts val="2400"/>
              <a:buChar char="●"/>
            </a:pPr>
            <a:r>
              <a:rPr lang="en" sz="1600"/>
              <a:t>Who will have access to the data</a:t>
            </a:r>
            <a:endParaRPr sz="1600"/>
          </a:p>
        </p:txBody>
      </p:sp>
      <p:sp>
        <p:nvSpPr>
          <p:cNvPr id="356" name="Google Shape;356;p24"/>
          <p:cNvSpPr txBox="1"/>
          <p:nvPr>
            <p:ph type="title"/>
          </p:nvPr>
        </p:nvSpPr>
        <p:spPr>
          <a:xfrm>
            <a:off x="1395902" y="185633"/>
            <a:ext cx="54744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Arial"/>
              <a:buNone/>
            </a:pPr>
            <a:r>
              <a:rPr lang="en"/>
              <a:t>Data Collection Process: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5"/>
          <p:cNvSpPr txBox="1"/>
          <p:nvPr>
            <p:ph idx="1" type="body"/>
          </p:nvPr>
        </p:nvSpPr>
        <p:spPr>
          <a:xfrm>
            <a:off x="1102525" y="461401"/>
            <a:ext cx="7886700" cy="4139100"/>
          </a:xfrm>
          <a:prstGeom prst="rect">
            <a:avLst/>
          </a:prstGeom>
          <a:noFill/>
          <a:ln>
            <a:noFill/>
          </a:ln>
        </p:spPr>
        <p:txBody>
          <a:bodyPr anchorCtr="0" anchor="t" bIns="34275" lIns="68575" spcFirstLastPara="1" rIns="68575" wrap="square" tIns="34275">
            <a:noAutofit/>
          </a:bodyPr>
          <a:lstStyle/>
          <a:p>
            <a:pPr indent="0" lvl="0" marL="0" rtl="0" algn="l">
              <a:lnSpc>
                <a:spcPct val="120000"/>
              </a:lnSpc>
              <a:spcBef>
                <a:spcPts val="0"/>
              </a:spcBef>
              <a:spcAft>
                <a:spcPts val="0"/>
              </a:spcAft>
              <a:buClr>
                <a:schemeClr val="dk1"/>
              </a:buClr>
              <a:buSzPts val="2100"/>
              <a:buNone/>
            </a:pPr>
            <a:r>
              <a:rPr b="1" lang="en" sz="2300"/>
              <a:t>Ethical Principles:</a:t>
            </a:r>
            <a:endParaRPr b="1" sz="2300"/>
          </a:p>
          <a:p>
            <a:pPr indent="-215900" lvl="0" marL="177800" rtl="0" algn="l">
              <a:lnSpc>
                <a:spcPct val="120000"/>
              </a:lnSpc>
              <a:spcBef>
                <a:spcPts val="1400"/>
              </a:spcBef>
              <a:spcAft>
                <a:spcPts val="0"/>
              </a:spcAft>
              <a:buClr>
                <a:schemeClr val="dk1"/>
              </a:buClr>
              <a:buSzPts val="2400"/>
              <a:buChar char="●"/>
            </a:pPr>
            <a:r>
              <a:rPr lang="en" sz="1600"/>
              <a:t>The principle of informed consent: participants understand the project and understand that their participation is always voluntary. Respondents can leave or stop at any time. Remember that children and some adults may be unable to provide legal consent. In these cases, you might be required to obtain the consent of the parent or legal guardian and the assent of the subject. </a:t>
            </a:r>
            <a:endParaRPr sz="1600"/>
          </a:p>
          <a:p>
            <a:pPr indent="-215900" lvl="0" marL="177800" rtl="0" algn="l">
              <a:lnSpc>
                <a:spcPct val="120000"/>
              </a:lnSpc>
              <a:spcBef>
                <a:spcPts val="1400"/>
              </a:spcBef>
              <a:spcAft>
                <a:spcPts val="0"/>
              </a:spcAft>
              <a:buClr>
                <a:schemeClr val="dk1"/>
              </a:buClr>
              <a:buSzPts val="2400"/>
              <a:buChar char="●"/>
            </a:pPr>
            <a:r>
              <a:rPr lang="en" sz="1600"/>
              <a:t>Specific plans to keep participant contributions confidential and, if needed, anonymous.</a:t>
            </a:r>
            <a:endParaRPr sz="1600"/>
          </a:p>
          <a:p>
            <a:pPr indent="-215900" lvl="0" marL="177800" rtl="0" algn="l">
              <a:lnSpc>
                <a:spcPct val="120000"/>
              </a:lnSpc>
              <a:spcBef>
                <a:spcPts val="1400"/>
              </a:spcBef>
              <a:spcAft>
                <a:spcPts val="0"/>
              </a:spcAft>
              <a:buClr>
                <a:schemeClr val="dk1"/>
              </a:buClr>
              <a:buSzPts val="2400"/>
              <a:buChar char="●"/>
            </a:pPr>
            <a:r>
              <a:rPr lang="en" sz="1600"/>
              <a:t>Plans, if any, for compensation for participation.</a:t>
            </a:r>
            <a:endParaRPr sz="1600"/>
          </a:p>
          <a:p>
            <a:pPr indent="-215900" lvl="0" marL="177800" rtl="0" algn="l">
              <a:lnSpc>
                <a:spcPct val="120000"/>
              </a:lnSpc>
              <a:spcBef>
                <a:spcPts val="1400"/>
              </a:spcBef>
              <a:spcAft>
                <a:spcPts val="0"/>
              </a:spcAft>
              <a:buClr>
                <a:schemeClr val="dk1"/>
              </a:buClr>
              <a:buSzPts val="2400"/>
              <a:buChar char="●"/>
            </a:pPr>
            <a:r>
              <a:rPr lang="en" sz="1600"/>
              <a:t>Plans to share results with participants.</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6"/>
          <p:cNvSpPr txBox="1"/>
          <p:nvPr>
            <p:ph type="title"/>
          </p:nvPr>
        </p:nvSpPr>
        <p:spPr>
          <a:xfrm>
            <a:off x="912152" y="205383"/>
            <a:ext cx="5474400" cy="7458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17857"/>
              <a:buFont typeface="Arial"/>
              <a:buNone/>
            </a:pPr>
            <a:r>
              <a:rPr lang="en"/>
              <a:t>Data Collection Tools ကို ဖန်တည်းရာတွင်</a:t>
            </a:r>
            <a:endParaRPr/>
          </a:p>
        </p:txBody>
      </p:sp>
      <p:sp>
        <p:nvSpPr>
          <p:cNvPr id="367" name="Google Shape;367;p26"/>
          <p:cNvSpPr txBox="1"/>
          <p:nvPr>
            <p:ph idx="1" type="body"/>
          </p:nvPr>
        </p:nvSpPr>
        <p:spPr>
          <a:xfrm>
            <a:off x="628650" y="1369218"/>
            <a:ext cx="7886700" cy="3774300"/>
          </a:xfrm>
          <a:prstGeom prst="rect">
            <a:avLst/>
          </a:prstGeom>
          <a:noFill/>
          <a:ln>
            <a:noFill/>
          </a:ln>
        </p:spPr>
        <p:txBody>
          <a:bodyPr anchorCtr="0" anchor="t" bIns="34275" lIns="68575" spcFirstLastPara="1" rIns="68575" wrap="square" tIns="34275">
            <a:normAutofit fontScale="77500" lnSpcReduction="20000"/>
          </a:bodyPr>
          <a:lstStyle/>
          <a:p>
            <a:pPr indent="-170973" lvl="0" marL="177800" rtl="0" algn="l">
              <a:lnSpc>
                <a:spcPct val="120000"/>
              </a:lnSpc>
              <a:spcBef>
                <a:spcPts val="0"/>
              </a:spcBef>
              <a:spcAft>
                <a:spcPts val="0"/>
              </a:spcAft>
              <a:buClr>
                <a:schemeClr val="dk1"/>
              </a:buClr>
              <a:buSzPct val="100000"/>
              <a:buChar char="●"/>
            </a:pPr>
            <a:r>
              <a:rPr lang="en" sz="2700"/>
              <a:t>အဆင့် (၂)</a:t>
            </a:r>
            <a:endParaRPr/>
          </a:p>
          <a:p>
            <a:pPr indent="-170973" lvl="0" marL="177800" rtl="0" algn="l">
              <a:lnSpc>
                <a:spcPct val="120000"/>
              </a:lnSpc>
              <a:spcBef>
                <a:spcPts val="1400"/>
              </a:spcBef>
              <a:spcAft>
                <a:spcPts val="0"/>
              </a:spcAft>
              <a:buClr>
                <a:schemeClr val="dk1"/>
              </a:buClr>
              <a:buSzPct val="100000"/>
              <a:buChar char="●"/>
            </a:pPr>
            <a:r>
              <a:rPr lang="en" sz="2700"/>
              <a:t>မေးခွန်းများ စဉ်းစားပါ</a:t>
            </a:r>
            <a:endParaRPr/>
          </a:p>
          <a:p>
            <a:pPr indent="-166846" lvl="1" marL="520700" rtl="0" algn="l">
              <a:lnSpc>
                <a:spcPct val="120000"/>
              </a:lnSpc>
              <a:spcBef>
                <a:spcPts val="1400"/>
              </a:spcBef>
              <a:spcAft>
                <a:spcPts val="0"/>
              </a:spcAft>
              <a:buClr>
                <a:schemeClr val="dk1"/>
              </a:buClr>
              <a:buSzPct val="100000"/>
              <a:buChar char="○"/>
            </a:pPr>
            <a:r>
              <a:rPr lang="en" sz="2100"/>
              <a:t>အသုံးပြုဖို့ သေချာတဲ့ သတင်းအချက်အလက်ကိုသာ မေးပါ</a:t>
            </a:r>
            <a:endParaRPr/>
          </a:p>
          <a:p>
            <a:pPr indent="-166846" lvl="1" marL="520700" rtl="0" algn="l">
              <a:lnSpc>
                <a:spcPct val="120000"/>
              </a:lnSpc>
              <a:spcBef>
                <a:spcPts val="1400"/>
              </a:spcBef>
              <a:spcAft>
                <a:spcPts val="0"/>
              </a:spcAft>
              <a:buClr>
                <a:schemeClr val="dk1"/>
              </a:buClr>
              <a:buSzPct val="100000"/>
              <a:buChar char="○"/>
            </a:pPr>
            <a:r>
              <a:rPr lang="en" sz="2100"/>
              <a:t>လှလှပပ ဖန်တီးပါ</a:t>
            </a:r>
            <a:endParaRPr/>
          </a:p>
          <a:p>
            <a:pPr indent="-166846" lvl="1" marL="520700" rtl="0" algn="l">
              <a:lnSpc>
                <a:spcPct val="120000"/>
              </a:lnSpc>
              <a:spcBef>
                <a:spcPts val="1400"/>
              </a:spcBef>
              <a:spcAft>
                <a:spcPts val="0"/>
              </a:spcAft>
              <a:buClr>
                <a:schemeClr val="dk1"/>
              </a:buClr>
              <a:buSzPct val="100000"/>
              <a:buChar char="○"/>
            </a:pPr>
            <a:r>
              <a:rPr lang="en" sz="2100"/>
              <a:t>ရှင်းရှင်းလင်းလင်း မေးပါ</a:t>
            </a:r>
            <a:endParaRPr/>
          </a:p>
          <a:p>
            <a:pPr indent="-166846" lvl="1" marL="520700" rtl="0" algn="l">
              <a:lnSpc>
                <a:spcPct val="120000"/>
              </a:lnSpc>
              <a:spcBef>
                <a:spcPts val="1400"/>
              </a:spcBef>
              <a:spcAft>
                <a:spcPts val="0"/>
              </a:spcAft>
              <a:buClr>
                <a:schemeClr val="dk1"/>
              </a:buClr>
              <a:buSzPct val="100000"/>
              <a:buChar char="○"/>
            </a:pPr>
            <a:r>
              <a:rPr lang="en" sz="2100"/>
              <a:t>မေးခွန်းများ ရှေ့၊ နောက် ဆီလျှော်မှု ရှိပါစေ</a:t>
            </a:r>
            <a:endParaRPr sz="2100"/>
          </a:p>
          <a:p>
            <a:pPr indent="-166846" lvl="1" marL="520700" rtl="0" algn="l">
              <a:lnSpc>
                <a:spcPct val="120000"/>
              </a:lnSpc>
              <a:spcBef>
                <a:spcPts val="1400"/>
              </a:spcBef>
              <a:spcAft>
                <a:spcPts val="0"/>
              </a:spcAft>
              <a:buClr>
                <a:schemeClr val="dk1"/>
              </a:buClr>
              <a:buSzPct val="100000"/>
              <a:buChar char="○"/>
            </a:pPr>
            <a:r>
              <a:rPr lang="en" sz="2100"/>
              <a:t>နေရာ၊ အချိန်၊ မေးသူ၊ ဖြေသူ၊ ကျား/မ၊ အသက်အုပ်စု စသည့် လိုအပ်သော အခြေခံသတင်းအချက်အလက်များ ပါပါစေ</a:t>
            </a:r>
            <a:endParaRPr sz="2100"/>
          </a:p>
          <a:p>
            <a:pPr indent="-63500" lvl="1" marL="520700" rtl="0" algn="l">
              <a:lnSpc>
                <a:spcPct val="120000"/>
              </a:lnSpc>
              <a:spcBef>
                <a:spcPts val="1400"/>
              </a:spcBef>
              <a:spcAft>
                <a:spcPts val="0"/>
              </a:spcAft>
              <a:buClr>
                <a:schemeClr val="dk1"/>
              </a:buClr>
              <a:buSzPct val="100000"/>
              <a:buNone/>
            </a:pPr>
            <a:r>
              <a:t/>
            </a:r>
            <a:endParaRPr sz="2100"/>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