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Nunito"/>
      <p:regular r:id="rId14"/>
      <p:bold r:id="rId15"/>
      <p:italic r:id="rId16"/>
      <p:boldItalic r:id="rId17"/>
    </p:embeddedFont>
    <p:embeddedFont>
      <p:font typeface="Maven Pro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avenPro-bold.fntdata"/><Relationship Id="rId6" Type="http://schemas.openxmlformats.org/officeDocument/2006/relationships/slide" Target="slides/slide1.xml"/><Relationship Id="rId18" Type="http://schemas.openxmlformats.org/officeDocument/2006/relationships/font" Target="fonts/MavenPr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c604250e8c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2c604250e8c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c604250e8c_0_5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c604250e8c_0_5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c604250e8c_0_35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g2c604250e8c_0_35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c604250e8c_0_3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g2c604250e8c_0_3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c604250e8c_0_36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g2c604250e8c_0_36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c604250e8c_0_37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g2c604250e8c_0_37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c604250e8c_0_289:notes"/>
          <p:cNvSpPr txBox="1"/>
          <p:nvPr>
            <p:ph idx="1" type="body"/>
          </p:nvPr>
        </p:nvSpPr>
        <p:spPr>
          <a:xfrm>
            <a:off x="685800" y="4343378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g2c604250e8c_0_289:notes"/>
          <p:cNvSpPr/>
          <p:nvPr>
            <p:ph idx="2" type="sldImg"/>
          </p:nvPr>
        </p:nvSpPr>
        <p:spPr>
          <a:xfrm>
            <a:off x="1143225" y="685778"/>
            <a:ext cx="4572300" cy="3428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>
  <p:cSld name="Title and Content">
    <p:bg>
      <p:bgPr>
        <a:solidFill>
          <a:schemeClr val="lt1"/>
        </a:solidFill>
      </p:bgPr>
    </p:bg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3"/>
          <p:cNvSpPr/>
          <p:nvPr/>
        </p:nvSpPr>
        <p:spPr>
          <a:xfrm>
            <a:off x="0" y="515112"/>
            <a:ext cx="512445" cy="512444"/>
          </a:xfrm>
          <a:custGeom>
            <a:rect b="b" l="l" r="r" t="t"/>
            <a:pathLst>
              <a:path extrusionOk="0" h="512444" w="512445">
                <a:moveTo>
                  <a:pt x="512064" y="0"/>
                </a:moveTo>
                <a:lnTo>
                  <a:pt x="0" y="0"/>
                </a:lnTo>
                <a:lnTo>
                  <a:pt x="0" y="512063"/>
                </a:lnTo>
                <a:lnTo>
                  <a:pt x="512064" y="512063"/>
                </a:lnTo>
                <a:lnTo>
                  <a:pt x="512064" y="0"/>
                </a:lnTo>
                <a:close/>
              </a:path>
            </a:pathLst>
          </a:custGeom>
          <a:solidFill>
            <a:srgbClr val="EC7E0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3"/>
          <p:cNvSpPr txBox="1"/>
          <p:nvPr>
            <p:ph type="title"/>
          </p:nvPr>
        </p:nvSpPr>
        <p:spPr>
          <a:xfrm>
            <a:off x="707542" y="469772"/>
            <a:ext cx="6749400" cy="5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1" i="0" sz="3300">
                <a:solidFill>
                  <a:srgbClr val="00428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6" name="Google Shape;276;p13"/>
          <p:cNvSpPr txBox="1"/>
          <p:nvPr>
            <p:ph idx="1" type="body"/>
          </p:nvPr>
        </p:nvSpPr>
        <p:spPr>
          <a:xfrm>
            <a:off x="623887" y="1263332"/>
            <a:ext cx="7493700" cy="32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b="0" i="0">
                <a:solidFill>
                  <a:schemeClr val="dk1"/>
                </a:solidFill>
              </a:defRPr>
            </a:lvl1pPr>
            <a:lvl2pPr indent="-228600" lvl="1" marL="914400" rtl="0" algn="l">
              <a:spcBef>
                <a:spcPts val="1200"/>
              </a:spcBef>
              <a:spcAft>
                <a:spcPts val="0"/>
              </a:spcAft>
              <a:buSzPts val="1100"/>
              <a:buNone/>
              <a:defRPr/>
            </a:lvl2pPr>
            <a:lvl3pPr indent="-228600" lvl="2" marL="1371600" rtl="0" algn="l">
              <a:spcBef>
                <a:spcPts val="1200"/>
              </a:spcBef>
              <a:spcAft>
                <a:spcPts val="0"/>
              </a:spcAft>
              <a:buSzPts val="1100"/>
              <a:buNone/>
              <a:defRPr/>
            </a:lvl3pPr>
            <a:lvl4pPr indent="-228600" lvl="3" marL="1828800" rtl="0" algn="l">
              <a:spcBef>
                <a:spcPts val="1200"/>
              </a:spcBef>
              <a:spcAft>
                <a:spcPts val="0"/>
              </a:spcAft>
              <a:buSzPts val="1100"/>
              <a:buNone/>
              <a:defRPr/>
            </a:lvl4pPr>
            <a:lvl5pPr indent="-228600" lvl="4" marL="2286000" rtl="0" algn="l">
              <a:spcBef>
                <a:spcPts val="1200"/>
              </a:spcBef>
              <a:spcAft>
                <a:spcPts val="0"/>
              </a:spcAft>
              <a:buSzPts val="1100"/>
              <a:buNone/>
              <a:defRPr/>
            </a:lvl5pPr>
            <a:lvl6pPr indent="-228600" lvl="5" marL="2743200" rtl="0" algn="l">
              <a:spcBef>
                <a:spcPts val="1200"/>
              </a:spcBef>
              <a:spcAft>
                <a:spcPts val="0"/>
              </a:spcAft>
              <a:buSzPts val="1100"/>
              <a:buNone/>
              <a:defRPr/>
            </a:lvl6pPr>
            <a:lvl7pPr indent="-228600" lvl="6" marL="3200400" rtl="0" algn="l">
              <a:spcBef>
                <a:spcPts val="1200"/>
              </a:spcBef>
              <a:spcAft>
                <a:spcPts val="0"/>
              </a:spcAft>
              <a:buSzPts val="1100"/>
              <a:buNone/>
              <a:defRPr/>
            </a:lvl7pPr>
            <a:lvl8pPr indent="-228600" lvl="7" marL="3657600" rtl="0" algn="l">
              <a:spcBef>
                <a:spcPts val="1200"/>
              </a:spcBef>
              <a:spcAft>
                <a:spcPts val="0"/>
              </a:spcAft>
              <a:buSzPts val="1100"/>
              <a:buNone/>
              <a:defRPr/>
            </a:lvl8pPr>
            <a:lvl9pPr indent="-228600" lvl="8" marL="4114800" rtl="0" algn="l">
              <a:spcBef>
                <a:spcPts val="1200"/>
              </a:spcBef>
              <a:spcAft>
                <a:spcPts val="1200"/>
              </a:spcAft>
              <a:buSzPts val="1100"/>
              <a:buNone/>
              <a:defRPr/>
            </a:lvl9pPr>
          </a:lstStyle>
          <a:p/>
        </p:txBody>
      </p:sp>
      <p:sp>
        <p:nvSpPr>
          <p:cNvPr id="277" name="Google Shape;277;p13"/>
          <p:cNvSpPr txBox="1"/>
          <p:nvPr>
            <p:ph idx="11" type="ftr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13"/>
          <p:cNvSpPr txBox="1"/>
          <p:nvPr>
            <p:ph idx="10" type="dt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9" name="Google Shape;279;p13"/>
          <p:cNvSpPr txBox="1"/>
          <p:nvPr>
            <p:ph idx="12" type="sldNum"/>
          </p:nvPr>
        </p:nvSpPr>
        <p:spPr>
          <a:xfrm>
            <a:off x="8649969" y="4864820"/>
            <a:ext cx="259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80645" rtl="0">
              <a:lnSpc>
                <a:spcPct val="119166"/>
              </a:lnSpc>
              <a:spcBef>
                <a:spcPts val="0"/>
              </a:spcBef>
              <a:buNone/>
              <a:defRPr b="0" i="0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80645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sz="9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and Content">
  <p:cSld name="3_Title and Content"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4"/>
          <p:cNvSpPr txBox="1"/>
          <p:nvPr>
            <p:ph type="title"/>
          </p:nvPr>
        </p:nvSpPr>
        <p:spPr>
          <a:xfrm>
            <a:off x="1216203" y="273844"/>
            <a:ext cx="72993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2" name="Google Shape;282;p1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283" name="Google Shape;283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284" name="Google Shape;284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285" name="Google Shape;285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Books on Shelf" id="286" name="Google Shape;286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4897" y="215276"/>
            <a:ext cx="1111306" cy="11113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ooks on Shelf" id="287" name="Google Shape;287;p14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5348449" y="1108633"/>
            <a:ext cx="3795551" cy="37955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and Content">
  <p:cSld name="4_Title and Content"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216203" y="273844"/>
            <a:ext cx="72993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291" name="Google Shape;291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292" name="Google Shape;292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293" name="Google Shape;293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Scales of Justice" id="294" name="Google Shape;294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7170" y="271413"/>
            <a:ext cx="999034" cy="9990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ales of Justice" id="295" name="Google Shape;295;p15"/>
          <p:cNvPicPr preferRelativeResize="0"/>
          <p:nvPr/>
        </p:nvPicPr>
        <p:blipFill rotWithShape="1">
          <a:blip r:embed="rId2">
            <a:alphaModFix amt="20000"/>
          </a:blip>
          <a:srcRect b="0" l="0" r="0" t="0"/>
          <a:stretch/>
        </p:blipFill>
        <p:spPr>
          <a:xfrm>
            <a:off x="5274965" y="763688"/>
            <a:ext cx="3869034" cy="3869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spreadsheets/d/1okqghu1_pGeAobcL3JQoSwI4s3fzhi9-dq7HC_40iPM/edit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6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Management</a:t>
            </a:r>
            <a:endParaRPr/>
          </a:p>
        </p:txBody>
      </p:sp>
      <p:sp>
        <p:nvSpPr>
          <p:cNvPr id="301" name="Google Shape;301;p16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17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308" name="Google Shape;30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6750" y="733425"/>
            <a:ext cx="7810500" cy="36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Working with data</a:t>
            </a:r>
            <a:endParaRPr/>
          </a:p>
        </p:txBody>
      </p:sp>
      <p:sp>
        <p:nvSpPr>
          <p:cNvPr id="314" name="Google Shape;314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https://docs.google.com/spreadsheets/d/1okqghu1_pGeAobcL3JQoSwI4s3fzhi9-dq7HC_40iPM/edit?usp=sharing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"/>
          <p:cNvSpPr txBox="1"/>
          <p:nvPr>
            <p:ph type="title"/>
          </p:nvPr>
        </p:nvSpPr>
        <p:spPr>
          <a:xfrm>
            <a:off x="912152" y="205383"/>
            <a:ext cx="54744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n"/>
              <a:t>Data Cleaning</a:t>
            </a:r>
            <a:endParaRPr/>
          </a:p>
        </p:txBody>
      </p:sp>
      <p:sp>
        <p:nvSpPr>
          <p:cNvPr id="320" name="Google Shape;320;p19"/>
          <p:cNvSpPr txBox="1"/>
          <p:nvPr>
            <p:ph idx="1" type="body"/>
          </p:nvPr>
        </p:nvSpPr>
        <p:spPr>
          <a:xfrm>
            <a:off x="471504" y="1026930"/>
            <a:ext cx="7731900" cy="3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1450" lvl="0" marL="177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MEAL data တွေဟာ မှန်ကန်၊ ပြည့်စုံ၊ အရည်အသွေးရှိ စေဖို့ဖြစ်တယ်</a:t>
            </a:r>
            <a:endParaRPr/>
          </a:p>
          <a:p>
            <a:pPr indent="-17145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Data set တွေမှာရှိတဲ့ errors များနှင့် inconsistencies များကို ရှာပြီး လိုက်ဖျက်ဖို့ဖြစ်တယ်</a:t>
            </a:r>
            <a:endParaRPr/>
          </a:p>
          <a:p>
            <a:pPr indent="-3810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0"/>
          <p:cNvSpPr txBox="1"/>
          <p:nvPr>
            <p:ph type="title"/>
          </p:nvPr>
        </p:nvSpPr>
        <p:spPr>
          <a:xfrm>
            <a:off x="912152" y="205383"/>
            <a:ext cx="54744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n"/>
              <a:t>ဘာနည်းတွေနဲ့ cleaning လုပ်လို့ရလဲ</a:t>
            </a:r>
            <a:endParaRPr/>
          </a:p>
        </p:txBody>
      </p:sp>
      <p:sp>
        <p:nvSpPr>
          <p:cNvPr id="326" name="Google Shape;326;p20"/>
          <p:cNvSpPr txBox="1"/>
          <p:nvPr>
            <p:ph idx="1" type="body"/>
          </p:nvPr>
        </p:nvSpPr>
        <p:spPr>
          <a:xfrm>
            <a:off x="628649" y="1369218"/>
            <a:ext cx="8194500" cy="37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1450" lvl="0" marL="177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Random တိုက်ကြည့်ခြင်း - စာရွက်မှာ ရေးထားတဲ့ raw data တွေနဲ့ ကွန်ပျူတာထဲ သွင်းပြီးသားတွေကို ကျဘမ်း ပြန်တိုက်ကြည့်။ entry မှားတာ၊ coding မှားတာ တွေရှိလား</a:t>
            </a:r>
            <a:endParaRPr/>
          </a:p>
          <a:p>
            <a:pPr indent="-17145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Outliers များကို ရှာခြင်း – data entry သမားက သဘောတရားကို သိပ်နားမလည်ဘဲ မှားထည့်ထားတာတွေ ရှာရန်ဖြစ်တယ်။ ထိုးထိုး ထောင်ထောင်နဲ့ မရှိရမယ့် ကိန်းဂဏန်းတွေကို ရှာရန်</a:t>
            </a:r>
            <a:endParaRPr/>
          </a:p>
          <a:p>
            <a:pPr indent="-17145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ထပ်ခါထပ်ခါ သွင်းထားတာတွေကို ရှာခြင်း − data record တစ်ခုချင်းစီဟာ နောက်ထပ်ခါ ထပ်ရှိမနေရန်၊ ID များ ပေးထားရန်</a:t>
            </a:r>
            <a:endParaRPr/>
          </a:p>
          <a:p>
            <a:pPr indent="-3810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21"/>
          <p:cNvSpPr txBox="1"/>
          <p:nvPr>
            <p:ph type="title"/>
          </p:nvPr>
        </p:nvSpPr>
        <p:spPr>
          <a:xfrm>
            <a:off x="912152" y="205383"/>
            <a:ext cx="54744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n"/>
              <a:t>Data Storage</a:t>
            </a:r>
            <a:endParaRPr/>
          </a:p>
        </p:txBody>
      </p:sp>
      <p:sp>
        <p:nvSpPr>
          <p:cNvPr id="332" name="Google Shape;332;p21"/>
          <p:cNvSpPr txBox="1"/>
          <p:nvPr>
            <p:ph idx="1" type="body"/>
          </p:nvPr>
        </p:nvSpPr>
        <p:spPr>
          <a:xfrm>
            <a:off x="471488" y="1026914"/>
            <a:ext cx="5915100" cy="244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171450" lvl="0" marL="177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မသက်ဆိုင်သူတွေ၊ မလိုလားအပ်သူတွေဟာ data များကို လက်လှမ်းမမှီစေရ (ကူးယူတာ၊ ပြောင်းတာ၊ ဖျက်ဆီးတာ၊ မတော်တဆ ပျက်သွားတာ၊ ဖြန့်ဝေတာ၊ ရောင်းစားတာ စတာတွေ မဖြစ်အောင်)</a:t>
            </a:r>
            <a:endParaRPr/>
          </a:p>
          <a:p>
            <a:pPr indent="-17145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ဘယ်လောက် လုံခြုံအောင် သိမ်းဆည်းရမလဲဆိုတာ − ဘယ်အခြေအနေမှာလဲ၊ ဘယ်လောက် sensitive ဖြစ်တဲ့ data တွေလဲ၊ လုံခြုံရေး နှင့် ထားသို သိမ်းဆည်းနိုင်မှု တို့အပေါ် မူတည်)</a:t>
            </a:r>
            <a:endParaRPr/>
          </a:p>
          <a:p>
            <a:pPr indent="-17145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အဖွဲ့အစည်းတွင် ပေါ်လစီရှိပြီး ထိုအတိုင်း လိုက်နာသင့်သည်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2"/>
          <p:cNvSpPr txBox="1"/>
          <p:nvPr>
            <p:ph type="title"/>
          </p:nvPr>
        </p:nvSpPr>
        <p:spPr>
          <a:xfrm>
            <a:off x="912152" y="205383"/>
            <a:ext cx="5474400" cy="74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7857"/>
              <a:buFont typeface="Arial"/>
              <a:buNone/>
            </a:pPr>
            <a:r>
              <a:rPr lang="en"/>
              <a:t>Data များကို အသုံးမလိုတော့သည့်အခါ</a:t>
            </a:r>
            <a:endParaRPr/>
          </a:p>
        </p:txBody>
      </p:sp>
      <p:sp>
        <p:nvSpPr>
          <p:cNvPr id="338" name="Google Shape;338;p22"/>
          <p:cNvSpPr txBox="1"/>
          <p:nvPr>
            <p:ph idx="1" type="body"/>
          </p:nvPr>
        </p:nvSpPr>
        <p:spPr>
          <a:xfrm>
            <a:off x="628650" y="1369219"/>
            <a:ext cx="81945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1450" lvl="0" marL="1778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မူလ record များအပြင် backup များကိုပါ ဖျက်ဆီးရန် လိုသည်</a:t>
            </a:r>
            <a:endParaRPr/>
          </a:p>
          <a:p>
            <a:pPr indent="-17145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စာရွက်စာတမ်းများကို မီးရှို့ဖျက်ဆီးပါ။ ဒီအတိုင်း မပစ်ပါနဲ့၊ ရောင်းမစားပါနဲ့</a:t>
            </a:r>
            <a:endParaRPr/>
          </a:p>
          <a:p>
            <a:pPr indent="-17145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Soft copy များကို IT ကျွမ်းကျင်သူ၏ အကူအညီဖြင့် အမြစ်ပါမကျန် ဖျက်ဆီးပါ</a:t>
            </a:r>
            <a:endParaRPr/>
          </a:p>
          <a:p>
            <a:pPr indent="-171450" lvl="0" marL="177800" rtl="0" algn="l">
              <a:lnSpc>
                <a:spcPct val="12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/>
              <a:t>CV, DVD, hard disk, memory stick စတာတွေကို လုံးလုံး format လုပ်ပြီးမှ ပြန်သုံးပါ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3"/>
          <p:cNvSpPr txBox="1"/>
          <p:nvPr>
            <p:ph type="title"/>
          </p:nvPr>
        </p:nvSpPr>
        <p:spPr>
          <a:xfrm>
            <a:off x="707542" y="469772"/>
            <a:ext cx="6749400" cy="5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 of Dirty Data</a:t>
            </a:r>
            <a:endParaRPr/>
          </a:p>
        </p:txBody>
      </p:sp>
      <p:grpSp>
        <p:nvGrpSpPr>
          <p:cNvPr id="344" name="Google Shape;344;p23"/>
          <p:cNvGrpSpPr/>
          <p:nvPr/>
        </p:nvGrpSpPr>
        <p:grpSpPr>
          <a:xfrm>
            <a:off x="5434584" y="1763267"/>
            <a:ext cx="1873250" cy="1010919"/>
            <a:chOff x="5434584" y="1763267"/>
            <a:chExt cx="1873250" cy="1010919"/>
          </a:xfrm>
        </p:grpSpPr>
        <p:sp>
          <p:nvSpPr>
            <p:cNvPr id="345" name="Google Shape;345;p23"/>
            <p:cNvSpPr/>
            <p:nvPr/>
          </p:nvSpPr>
          <p:spPr>
            <a:xfrm>
              <a:off x="5434584" y="1763267"/>
              <a:ext cx="1873250" cy="1010919"/>
            </a:xfrm>
            <a:custGeom>
              <a:rect b="b" l="l" r="r" t="t"/>
              <a:pathLst>
                <a:path extrusionOk="0" h="1010919" w="1873250">
                  <a:moveTo>
                    <a:pt x="1704593" y="0"/>
                  </a:moveTo>
                  <a:lnTo>
                    <a:pt x="168401" y="0"/>
                  </a:lnTo>
                  <a:lnTo>
                    <a:pt x="123648" y="6018"/>
                  </a:lnTo>
                  <a:lnTo>
                    <a:pt x="83424" y="23001"/>
                  </a:lnTo>
                  <a:lnTo>
                    <a:pt x="49339" y="49339"/>
                  </a:lnTo>
                  <a:lnTo>
                    <a:pt x="23001" y="83424"/>
                  </a:lnTo>
                  <a:lnTo>
                    <a:pt x="6018" y="123648"/>
                  </a:lnTo>
                  <a:lnTo>
                    <a:pt x="0" y="168402"/>
                  </a:lnTo>
                  <a:lnTo>
                    <a:pt x="0" y="842010"/>
                  </a:lnTo>
                  <a:lnTo>
                    <a:pt x="6018" y="886763"/>
                  </a:lnTo>
                  <a:lnTo>
                    <a:pt x="23001" y="926987"/>
                  </a:lnTo>
                  <a:lnTo>
                    <a:pt x="49339" y="961072"/>
                  </a:lnTo>
                  <a:lnTo>
                    <a:pt x="83424" y="987410"/>
                  </a:lnTo>
                  <a:lnTo>
                    <a:pt x="123648" y="1004393"/>
                  </a:lnTo>
                  <a:lnTo>
                    <a:pt x="168401" y="1010412"/>
                  </a:lnTo>
                  <a:lnTo>
                    <a:pt x="1704593" y="1010412"/>
                  </a:lnTo>
                  <a:lnTo>
                    <a:pt x="1749347" y="1004393"/>
                  </a:lnTo>
                  <a:lnTo>
                    <a:pt x="1789571" y="987410"/>
                  </a:lnTo>
                  <a:lnTo>
                    <a:pt x="1823656" y="961072"/>
                  </a:lnTo>
                  <a:lnTo>
                    <a:pt x="1849994" y="926987"/>
                  </a:lnTo>
                  <a:lnTo>
                    <a:pt x="1866977" y="886763"/>
                  </a:lnTo>
                  <a:lnTo>
                    <a:pt x="1872995" y="842010"/>
                  </a:lnTo>
                  <a:lnTo>
                    <a:pt x="1872995" y="168402"/>
                  </a:lnTo>
                  <a:lnTo>
                    <a:pt x="1866977" y="123648"/>
                  </a:lnTo>
                  <a:lnTo>
                    <a:pt x="1849994" y="83424"/>
                  </a:lnTo>
                  <a:lnTo>
                    <a:pt x="1823656" y="49339"/>
                  </a:lnTo>
                  <a:lnTo>
                    <a:pt x="1789571" y="23001"/>
                  </a:lnTo>
                  <a:lnTo>
                    <a:pt x="1749347" y="6018"/>
                  </a:lnTo>
                  <a:lnTo>
                    <a:pt x="1704593" y="0"/>
                  </a:lnTo>
                  <a:close/>
                </a:path>
              </a:pathLst>
            </a:custGeom>
            <a:solidFill>
              <a:srgbClr val="FBE4C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5434584" y="1763267"/>
              <a:ext cx="1873250" cy="1010919"/>
            </a:xfrm>
            <a:custGeom>
              <a:rect b="b" l="l" r="r" t="t"/>
              <a:pathLst>
                <a:path extrusionOk="0" h="1010919" w="1873250">
                  <a:moveTo>
                    <a:pt x="0" y="168402"/>
                  </a:moveTo>
                  <a:lnTo>
                    <a:pt x="6018" y="123648"/>
                  </a:lnTo>
                  <a:lnTo>
                    <a:pt x="23001" y="83424"/>
                  </a:lnTo>
                  <a:lnTo>
                    <a:pt x="49339" y="49339"/>
                  </a:lnTo>
                  <a:lnTo>
                    <a:pt x="83424" y="23001"/>
                  </a:lnTo>
                  <a:lnTo>
                    <a:pt x="123648" y="6018"/>
                  </a:lnTo>
                  <a:lnTo>
                    <a:pt x="168401" y="0"/>
                  </a:lnTo>
                  <a:lnTo>
                    <a:pt x="1704593" y="0"/>
                  </a:lnTo>
                  <a:lnTo>
                    <a:pt x="1749347" y="6018"/>
                  </a:lnTo>
                  <a:lnTo>
                    <a:pt x="1789571" y="23001"/>
                  </a:lnTo>
                  <a:lnTo>
                    <a:pt x="1823656" y="49339"/>
                  </a:lnTo>
                  <a:lnTo>
                    <a:pt x="1849994" y="83424"/>
                  </a:lnTo>
                  <a:lnTo>
                    <a:pt x="1866977" y="123648"/>
                  </a:lnTo>
                  <a:lnTo>
                    <a:pt x="1872995" y="168402"/>
                  </a:lnTo>
                  <a:lnTo>
                    <a:pt x="1872995" y="842010"/>
                  </a:lnTo>
                  <a:lnTo>
                    <a:pt x="1866977" y="886763"/>
                  </a:lnTo>
                  <a:lnTo>
                    <a:pt x="1849994" y="926987"/>
                  </a:lnTo>
                  <a:lnTo>
                    <a:pt x="1823656" y="961072"/>
                  </a:lnTo>
                  <a:lnTo>
                    <a:pt x="1789571" y="987410"/>
                  </a:lnTo>
                  <a:lnTo>
                    <a:pt x="1749347" y="1004393"/>
                  </a:lnTo>
                  <a:lnTo>
                    <a:pt x="1704593" y="1010412"/>
                  </a:lnTo>
                  <a:lnTo>
                    <a:pt x="168401" y="1010412"/>
                  </a:lnTo>
                  <a:lnTo>
                    <a:pt x="123648" y="1004393"/>
                  </a:lnTo>
                  <a:lnTo>
                    <a:pt x="83424" y="987410"/>
                  </a:lnTo>
                  <a:lnTo>
                    <a:pt x="49339" y="961072"/>
                  </a:lnTo>
                  <a:lnTo>
                    <a:pt x="23001" y="926987"/>
                  </a:lnTo>
                  <a:lnTo>
                    <a:pt x="6018" y="886763"/>
                  </a:lnTo>
                  <a:lnTo>
                    <a:pt x="0" y="842010"/>
                  </a:lnTo>
                  <a:lnTo>
                    <a:pt x="0" y="16840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7" name="Google Shape;347;p23"/>
          <p:cNvSpPr txBox="1"/>
          <p:nvPr/>
        </p:nvSpPr>
        <p:spPr>
          <a:xfrm>
            <a:off x="5748020" y="2036826"/>
            <a:ext cx="1247100" cy="4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What to do with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Outliers?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48" name="Google Shape;348;p23"/>
          <p:cNvGrpSpPr/>
          <p:nvPr/>
        </p:nvGrpSpPr>
        <p:grpSpPr>
          <a:xfrm>
            <a:off x="3377184" y="1763267"/>
            <a:ext cx="1873250" cy="1010919"/>
            <a:chOff x="3377184" y="1763267"/>
            <a:chExt cx="1873250" cy="1010919"/>
          </a:xfrm>
        </p:grpSpPr>
        <p:sp>
          <p:nvSpPr>
            <p:cNvPr id="349" name="Google Shape;349;p23"/>
            <p:cNvSpPr/>
            <p:nvPr/>
          </p:nvSpPr>
          <p:spPr>
            <a:xfrm>
              <a:off x="3377184" y="1763267"/>
              <a:ext cx="1873250" cy="1010919"/>
            </a:xfrm>
            <a:custGeom>
              <a:rect b="b" l="l" r="r" t="t"/>
              <a:pathLst>
                <a:path extrusionOk="0" h="1010919" w="1873250">
                  <a:moveTo>
                    <a:pt x="1704593" y="0"/>
                  </a:moveTo>
                  <a:lnTo>
                    <a:pt x="168401" y="0"/>
                  </a:lnTo>
                  <a:lnTo>
                    <a:pt x="123648" y="6018"/>
                  </a:lnTo>
                  <a:lnTo>
                    <a:pt x="83424" y="23001"/>
                  </a:lnTo>
                  <a:lnTo>
                    <a:pt x="49339" y="49339"/>
                  </a:lnTo>
                  <a:lnTo>
                    <a:pt x="23001" y="83424"/>
                  </a:lnTo>
                  <a:lnTo>
                    <a:pt x="6018" y="123648"/>
                  </a:lnTo>
                  <a:lnTo>
                    <a:pt x="0" y="168402"/>
                  </a:lnTo>
                  <a:lnTo>
                    <a:pt x="0" y="842010"/>
                  </a:lnTo>
                  <a:lnTo>
                    <a:pt x="6018" y="886763"/>
                  </a:lnTo>
                  <a:lnTo>
                    <a:pt x="23001" y="926987"/>
                  </a:lnTo>
                  <a:lnTo>
                    <a:pt x="49339" y="961072"/>
                  </a:lnTo>
                  <a:lnTo>
                    <a:pt x="83424" y="987410"/>
                  </a:lnTo>
                  <a:lnTo>
                    <a:pt x="123648" y="1004393"/>
                  </a:lnTo>
                  <a:lnTo>
                    <a:pt x="168401" y="1010412"/>
                  </a:lnTo>
                  <a:lnTo>
                    <a:pt x="1704593" y="1010412"/>
                  </a:lnTo>
                  <a:lnTo>
                    <a:pt x="1749347" y="1004393"/>
                  </a:lnTo>
                  <a:lnTo>
                    <a:pt x="1789571" y="987410"/>
                  </a:lnTo>
                  <a:lnTo>
                    <a:pt x="1823656" y="961072"/>
                  </a:lnTo>
                  <a:lnTo>
                    <a:pt x="1849994" y="926987"/>
                  </a:lnTo>
                  <a:lnTo>
                    <a:pt x="1866977" y="886763"/>
                  </a:lnTo>
                  <a:lnTo>
                    <a:pt x="1872995" y="842010"/>
                  </a:lnTo>
                  <a:lnTo>
                    <a:pt x="1872995" y="168402"/>
                  </a:lnTo>
                  <a:lnTo>
                    <a:pt x="1866977" y="123648"/>
                  </a:lnTo>
                  <a:lnTo>
                    <a:pt x="1849994" y="83424"/>
                  </a:lnTo>
                  <a:lnTo>
                    <a:pt x="1823656" y="49339"/>
                  </a:lnTo>
                  <a:lnTo>
                    <a:pt x="1789571" y="23001"/>
                  </a:lnTo>
                  <a:lnTo>
                    <a:pt x="1749347" y="6018"/>
                  </a:lnTo>
                  <a:lnTo>
                    <a:pt x="1704593" y="0"/>
                  </a:ln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3377184" y="1763267"/>
              <a:ext cx="1873250" cy="1010919"/>
            </a:xfrm>
            <a:custGeom>
              <a:rect b="b" l="l" r="r" t="t"/>
              <a:pathLst>
                <a:path extrusionOk="0" h="1010919" w="1873250">
                  <a:moveTo>
                    <a:pt x="0" y="168402"/>
                  </a:moveTo>
                  <a:lnTo>
                    <a:pt x="6018" y="123648"/>
                  </a:lnTo>
                  <a:lnTo>
                    <a:pt x="23001" y="83424"/>
                  </a:lnTo>
                  <a:lnTo>
                    <a:pt x="49339" y="49339"/>
                  </a:lnTo>
                  <a:lnTo>
                    <a:pt x="83424" y="23001"/>
                  </a:lnTo>
                  <a:lnTo>
                    <a:pt x="123648" y="6018"/>
                  </a:lnTo>
                  <a:lnTo>
                    <a:pt x="168401" y="0"/>
                  </a:lnTo>
                  <a:lnTo>
                    <a:pt x="1704593" y="0"/>
                  </a:lnTo>
                  <a:lnTo>
                    <a:pt x="1749347" y="6018"/>
                  </a:lnTo>
                  <a:lnTo>
                    <a:pt x="1789571" y="23001"/>
                  </a:lnTo>
                  <a:lnTo>
                    <a:pt x="1823656" y="49339"/>
                  </a:lnTo>
                  <a:lnTo>
                    <a:pt x="1849994" y="83424"/>
                  </a:lnTo>
                  <a:lnTo>
                    <a:pt x="1866977" y="123648"/>
                  </a:lnTo>
                  <a:lnTo>
                    <a:pt x="1872995" y="168402"/>
                  </a:lnTo>
                  <a:lnTo>
                    <a:pt x="1872995" y="842010"/>
                  </a:lnTo>
                  <a:lnTo>
                    <a:pt x="1866977" y="886763"/>
                  </a:lnTo>
                  <a:lnTo>
                    <a:pt x="1849994" y="926987"/>
                  </a:lnTo>
                  <a:lnTo>
                    <a:pt x="1823656" y="961072"/>
                  </a:lnTo>
                  <a:lnTo>
                    <a:pt x="1789571" y="987410"/>
                  </a:lnTo>
                  <a:lnTo>
                    <a:pt x="1749347" y="1004393"/>
                  </a:lnTo>
                  <a:lnTo>
                    <a:pt x="1704593" y="1010412"/>
                  </a:lnTo>
                  <a:lnTo>
                    <a:pt x="168401" y="1010412"/>
                  </a:lnTo>
                  <a:lnTo>
                    <a:pt x="123648" y="1004393"/>
                  </a:lnTo>
                  <a:lnTo>
                    <a:pt x="83424" y="987410"/>
                  </a:lnTo>
                  <a:lnTo>
                    <a:pt x="49339" y="961072"/>
                  </a:lnTo>
                  <a:lnTo>
                    <a:pt x="23001" y="926987"/>
                  </a:lnTo>
                  <a:lnTo>
                    <a:pt x="6018" y="886763"/>
                  </a:lnTo>
                  <a:lnTo>
                    <a:pt x="0" y="842010"/>
                  </a:lnTo>
                  <a:lnTo>
                    <a:pt x="0" y="16840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1" name="Google Shape;351;p23"/>
          <p:cNvSpPr txBox="1"/>
          <p:nvPr/>
        </p:nvSpPr>
        <p:spPr>
          <a:xfrm>
            <a:off x="3609594" y="2143506"/>
            <a:ext cx="1409100" cy="2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Ambiguous data?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2" name="Google Shape;352;p23"/>
          <p:cNvGrpSpPr/>
          <p:nvPr/>
        </p:nvGrpSpPr>
        <p:grpSpPr>
          <a:xfrm>
            <a:off x="1319783" y="1763267"/>
            <a:ext cx="1873250" cy="1010919"/>
            <a:chOff x="1319783" y="1763267"/>
            <a:chExt cx="1873250" cy="1010919"/>
          </a:xfrm>
        </p:grpSpPr>
        <p:sp>
          <p:nvSpPr>
            <p:cNvPr id="353" name="Google Shape;353;p23"/>
            <p:cNvSpPr/>
            <p:nvPr/>
          </p:nvSpPr>
          <p:spPr>
            <a:xfrm>
              <a:off x="1319783" y="1763267"/>
              <a:ext cx="1873250" cy="1010919"/>
            </a:xfrm>
            <a:custGeom>
              <a:rect b="b" l="l" r="r" t="t"/>
              <a:pathLst>
                <a:path extrusionOk="0" h="1010919" w="1873250">
                  <a:moveTo>
                    <a:pt x="1704593" y="0"/>
                  </a:moveTo>
                  <a:lnTo>
                    <a:pt x="168402" y="0"/>
                  </a:lnTo>
                  <a:lnTo>
                    <a:pt x="123648" y="6018"/>
                  </a:lnTo>
                  <a:lnTo>
                    <a:pt x="83424" y="23001"/>
                  </a:lnTo>
                  <a:lnTo>
                    <a:pt x="49339" y="49339"/>
                  </a:lnTo>
                  <a:lnTo>
                    <a:pt x="23001" y="83424"/>
                  </a:lnTo>
                  <a:lnTo>
                    <a:pt x="6018" y="123648"/>
                  </a:lnTo>
                  <a:lnTo>
                    <a:pt x="0" y="168402"/>
                  </a:lnTo>
                  <a:lnTo>
                    <a:pt x="0" y="842010"/>
                  </a:lnTo>
                  <a:lnTo>
                    <a:pt x="6018" y="886763"/>
                  </a:lnTo>
                  <a:lnTo>
                    <a:pt x="23001" y="926987"/>
                  </a:lnTo>
                  <a:lnTo>
                    <a:pt x="49339" y="961072"/>
                  </a:lnTo>
                  <a:lnTo>
                    <a:pt x="83424" y="987410"/>
                  </a:lnTo>
                  <a:lnTo>
                    <a:pt x="123648" y="1004393"/>
                  </a:lnTo>
                  <a:lnTo>
                    <a:pt x="168402" y="1010412"/>
                  </a:lnTo>
                  <a:lnTo>
                    <a:pt x="1704593" y="1010412"/>
                  </a:lnTo>
                  <a:lnTo>
                    <a:pt x="1749347" y="1004393"/>
                  </a:lnTo>
                  <a:lnTo>
                    <a:pt x="1789571" y="987410"/>
                  </a:lnTo>
                  <a:lnTo>
                    <a:pt x="1823656" y="961072"/>
                  </a:lnTo>
                  <a:lnTo>
                    <a:pt x="1849994" y="926987"/>
                  </a:lnTo>
                  <a:lnTo>
                    <a:pt x="1866977" y="886763"/>
                  </a:lnTo>
                  <a:lnTo>
                    <a:pt x="1872996" y="842010"/>
                  </a:lnTo>
                  <a:lnTo>
                    <a:pt x="1872996" y="168402"/>
                  </a:lnTo>
                  <a:lnTo>
                    <a:pt x="1866977" y="123648"/>
                  </a:lnTo>
                  <a:lnTo>
                    <a:pt x="1849994" y="83424"/>
                  </a:lnTo>
                  <a:lnTo>
                    <a:pt x="1823656" y="49339"/>
                  </a:lnTo>
                  <a:lnTo>
                    <a:pt x="1789571" y="23001"/>
                  </a:lnTo>
                  <a:lnTo>
                    <a:pt x="1749347" y="6018"/>
                  </a:lnTo>
                  <a:lnTo>
                    <a:pt x="1704593" y="0"/>
                  </a:lnTo>
                  <a:close/>
                </a:path>
              </a:pathLst>
            </a:custGeom>
            <a:solidFill>
              <a:srgbClr val="D0DFE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23"/>
            <p:cNvSpPr/>
            <p:nvPr/>
          </p:nvSpPr>
          <p:spPr>
            <a:xfrm>
              <a:off x="1319783" y="1763267"/>
              <a:ext cx="1873250" cy="1010919"/>
            </a:xfrm>
            <a:custGeom>
              <a:rect b="b" l="l" r="r" t="t"/>
              <a:pathLst>
                <a:path extrusionOk="0" h="1010919" w="1873250">
                  <a:moveTo>
                    <a:pt x="0" y="168402"/>
                  </a:moveTo>
                  <a:lnTo>
                    <a:pt x="6018" y="123648"/>
                  </a:lnTo>
                  <a:lnTo>
                    <a:pt x="23001" y="83424"/>
                  </a:lnTo>
                  <a:lnTo>
                    <a:pt x="49339" y="49339"/>
                  </a:lnTo>
                  <a:lnTo>
                    <a:pt x="83424" y="23001"/>
                  </a:lnTo>
                  <a:lnTo>
                    <a:pt x="123648" y="6018"/>
                  </a:lnTo>
                  <a:lnTo>
                    <a:pt x="168402" y="0"/>
                  </a:lnTo>
                  <a:lnTo>
                    <a:pt x="1704593" y="0"/>
                  </a:lnTo>
                  <a:lnTo>
                    <a:pt x="1749347" y="6018"/>
                  </a:lnTo>
                  <a:lnTo>
                    <a:pt x="1789571" y="23001"/>
                  </a:lnTo>
                  <a:lnTo>
                    <a:pt x="1823656" y="49339"/>
                  </a:lnTo>
                  <a:lnTo>
                    <a:pt x="1849994" y="83424"/>
                  </a:lnTo>
                  <a:lnTo>
                    <a:pt x="1866977" y="123648"/>
                  </a:lnTo>
                  <a:lnTo>
                    <a:pt x="1872996" y="168402"/>
                  </a:lnTo>
                  <a:lnTo>
                    <a:pt x="1872996" y="842010"/>
                  </a:lnTo>
                  <a:lnTo>
                    <a:pt x="1866977" y="886763"/>
                  </a:lnTo>
                  <a:lnTo>
                    <a:pt x="1849994" y="926987"/>
                  </a:lnTo>
                  <a:lnTo>
                    <a:pt x="1823656" y="961072"/>
                  </a:lnTo>
                  <a:lnTo>
                    <a:pt x="1789571" y="987410"/>
                  </a:lnTo>
                  <a:lnTo>
                    <a:pt x="1749347" y="1004393"/>
                  </a:lnTo>
                  <a:lnTo>
                    <a:pt x="1704593" y="1010412"/>
                  </a:lnTo>
                  <a:lnTo>
                    <a:pt x="168402" y="1010412"/>
                  </a:lnTo>
                  <a:lnTo>
                    <a:pt x="123648" y="1004393"/>
                  </a:lnTo>
                  <a:lnTo>
                    <a:pt x="83424" y="987410"/>
                  </a:lnTo>
                  <a:lnTo>
                    <a:pt x="49339" y="961072"/>
                  </a:lnTo>
                  <a:lnTo>
                    <a:pt x="23001" y="926987"/>
                  </a:lnTo>
                  <a:lnTo>
                    <a:pt x="6018" y="886763"/>
                  </a:lnTo>
                  <a:lnTo>
                    <a:pt x="0" y="842010"/>
                  </a:lnTo>
                  <a:lnTo>
                    <a:pt x="0" y="168402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5" name="Google Shape;355;p23"/>
          <p:cNvSpPr txBox="1"/>
          <p:nvPr/>
        </p:nvSpPr>
        <p:spPr>
          <a:xfrm>
            <a:off x="1447546" y="2143506"/>
            <a:ext cx="1604700" cy="2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Missing/blank cells?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6" name="Google Shape;356;p23"/>
          <p:cNvGrpSpPr/>
          <p:nvPr/>
        </p:nvGrpSpPr>
        <p:grpSpPr>
          <a:xfrm>
            <a:off x="2310383" y="2982467"/>
            <a:ext cx="1873250" cy="1010920"/>
            <a:chOff x="2310383" y="2982467"/>
            <a:chExt cx="1873250" cy="1010920"/>
          </a:xfrm>
        </p:grpSpPr>
        <p:sp>
          <p:nvSpPr>
            <p:cNvPr id="357" name="Google Shape;357;p23"/>
            <p:cNvSpPr/>
            <p:nvPr/>
          </p:nvSpPr>
          <p:spPr>
            <a:xfrm>
              <a:off x="2310383" y="2982467"/>
              <a:ext cx="1873250" cy="1010920"/>
            </a:xfrm>
            <a:custGeom>
              <a:rect b="b" l="l" r="r" t="t"/>
              <a:pathLst>
                <a:path extrusionOk="0" h="1010920" w="1873250">
                  <a:moveTo>
                    <a:pt x="1704594" y="0"/>
                  </a:moveTo>
                  <a:lnTo>
                    <a:pt x="168402" y="0"/>
                  </a:lnTo>
                  <a:lnTo>
                    <a:pt x="123648" y="6018"/>
                  </a:lnTo>
                  <a:lnTo>
                    <a:pt x="83424" y="23001"/>
                  </a:lnTo>
                  <a:lnTo>
                    <a:pt x="49339" y="49339"/>
                  </a:lnTo>
                  <a:lnTo>
                    <a:pt x="23001" y="83424"/>
                  </a:lnTo>
                  <a:lnTo>
                    <a:pt x="6018" y="123648"/>
                  </a:lnTo>
                  <a:lnTo>
                    <a:pt x="0" y="168401"/>
                  </a:lnTo>
                  <a:lnTo>
                    <a:pt x="0" y="842010"/>
                  </a:lnTo>
                  <a:lnTo>
                    <a:pt x="6018" y="886776"/>
                  </a:lnTo>
                  <a:lnTo>
                    <a:pt x="23001" y="927004"/>
                  </a:lnTo>
                  <a:lnTo>
                    <a:pt x="49339" y="961086"/>
                  </a:lnTo>
                  <a:lnTo>
                    <a:pt x="83424" y="987419"/>
                  </a:lnTo>
                  <a:lnTo>
                    <a:pt x="123648" y="1004396"/>
                  </a:lnTo>
                  <a:lnTo>
                    <a:pt x="168402" y="1010412"/>
                  </a:lnTo>
                  <a:lnTo>
                    <a:pt x="1704594" y="1010412"/>
                  </a:lnTo>
                  <a:lnTo>
                    <a:pt x="1749347" y="1004396"/>
                  </a:lnTo>
                  <a:lnTo>
                    <a:pt x="1789571" y="987419"/>
                  </a:lnTo>
                  <a:lnTo>
                    <a:pt x="1823656" y="961086"/>
                  </a:lnTo>
                  <a:lnTo>
                    <a:pt x="1849994" y="927004"/>
                  </a:lnTo>
                  <a:lnTo>
                    <a:pt x="1866977" y="886776"/>
                  </a:lnTo>
                  <a:lnTo>
                    <a:pt x="1872995" y="842010"/>
                  </a:lnTo>
                  <a:lnTo>
                    <a:pt x="1872995" y="168401"/>
                  </a:lnTo>
                  <a:lnTo>
                    <a:pt x="1866977" y="123648"/>
                  </a:lnTo>
                  <a:lnTo>
                    <a:pt x="1849994" y="83424"/>
                  </a:lnTo>
                  <a:lnTo>
                    <a:pt x="1823656" y="49339"/>
                  </a:lnTo>
                  <a:lnTo>
                    <a:pt x="1789571" y="23001"/>
                  </a:lnTo>
                  <a:lnTo>
                    <a:pt x="1749347" y="6018"/>
                  </a:lnTo>
                  <a:lnTo>
                    <a:pt x="1704594" y="0"/>
                  </a:lnTo>
                  <a:close/>
                </a:path>
              </a:pathLst>
            </a:custGeom>
            <a:solidFill>
              <a:srgbClr val="D9EAD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2310383" y="2982467"/>
              <a:ext cx="1873250" cy="1010920"/>
            </a:xfrm>
            <a:custGeom>
              <a:rect b="b" l="l" r="r" t="t"/>
              <a:pathLst>
                <a:path extrusionOk="0" h="1010920" w="1873250">
                  <a:moveTo>
                    <a:pt x="0" y="168401"/>
                  </a:moveTo>
                  <a:lnTo>
                    <a:pt x="6018" y="123648"/>
                  </a:lnTo>
                  <a:lnTo>
                    <a:pt x="23001" y="83424"/>
                  </a:lnTo>
                  <a:lnTo>
                    <a:pt x="49339" y="49339"/>
                  </a:lnTo>
                  <a:lnTo>
                    <a:pt x="83424" y="23001"/>
                  </a:lnTo>
                  <a:lnTo>
                    <a:pt x="123648" y="6018"/>
                  </a:lnTo>
                  <a:lnTo>
                    <a:pt x="168402" y="0"/>
                  </a:lnTo>
                  <a:lnTo>
                    <a:pt x="1704594" y="0"/>
                  </a:lnTo>
                  <a:lnTo>
                    <a:pt x="1749347" y="6018"/>
                  </a:lnTo>
                  <a:lnTo>
                    <a:pt x="1789571" y="23001"/>
                  </a:lnTo>
                  <a:lnTo>
                    <a:pt x="1823656" y="49339"/>
                  </a:lnTo>
                  <a:lnTo>
                    <a:pt x="1849994" y="83424"/>
                  </a:lnTo>
                  <a:lnTo>
                    <a:pt x="1866977" y="123648"/>
                  </a:lnTo>
                  <a:lnTo>
                    <a:pt x="1872995" y="168401"/>
                  </a:lnTo>
                  <a:lnTo>
                    <a:pt x="1872995" y="842010"/>
                  </a:lnTo>
                  <a:lnTo>
                    <a:pt x="1866977" y="886776"/>
                  </a:lnTo>
                  <a:lnTo>
                    <a:pt x="1849994" y="927004"/>
                  </a:lnTo>
                  <a:lnTo>
                    <a:pt x="1823656" y="961086"/>
                  </a:lnTo>
                  <a:lnTo>
                    <a:pt x="1789571" y="987419"/>
                  </a:lnTo>
                  <a:lnTo>
                    <a:pt x="1749347" y="1004396"/>
                  </a:lnTo>
                  <a:lnTo>
                    <a:pt x="1704594" y="1010412"/>
                  </a:lnTo>
                  <a:lnTo>
                    <a:pt x="168402" y="1010412"/>
                  </a:lnTo>
                  <a:lnTo>
                    <a:pt x="123648" y="1004396"/>
                  </a:lnTo>
                  <a:lnTo>
                    <a:pt x="83424" y="987419"/>
                  </a:lnTo>
                  <a:lnTo>
                    <a:pt x="49339" y="961086"/>
                  </a:lnTo>
                  <a:lnTo>
                    <a:pt x="23001" y="927004"/>
                  </a:lnTo>
                  <a:lnTo>
                    <a:pt x="6018" y="886776"/>
                  </a:lnTo>
                  <a:lnTo>
                    <a:pt x="0" y="842010"/>
                  </a:lnTo>
                  <a:lnTo>
                    <a:pt x="0" y="16840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9" name="Google Shape;359;p23"/>
          <p:cNvSpPr txBox="1"/>
          <p:nvPr/>
        </p:nvSpPr>
        <p:spPr>
          <a:xfrm>
            <a:off x="2623185" y="3256279"/>
            <a:ext cx="1247100" cy="4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02235" lvl="0" marL="1143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What to do with Coded data?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0" name="Google Shape;360;p23"/>
          <p:cNvGrpSpPr/>
          <p:nvPr/>
        </p:nvGrpSpPr>
        <p:grpSpPr>
          <a:xfrm>
            <a:off x="4367784" y="2982467"/>
            <a:ext cx="1873250" cy="1010920"/>
            <a:chOff x="4367784" y="2982467"/>
            <a:chExt cx="1873250" cy="1010920"/>
          </a:xfrm>
        </p:grpSpPr>
        <p:sp>
          <p:nvSpPr>
            <p:cNvPr id="361" name="Google Shape;361;p23"/>
            <p:cNvSpPr/>
            <p:nvPr/>
          </p:nvSpPr>
          <p:spPr>
            <a:xfrm>
              <a:off x="4367784" y="2982467"/>
              <a:ext cx="1873250" cy="1010920"/>
            </a:xfrm>
            <a:custGeom>
              <a:rect b="b" l="l" r="r" t="t"/>
              <a:pathLst>
                <a:path extrusionOk="0" h="1010920" w="1873250">
                  <a:moveTo>
                    <a:pt x="1704593" y="0"/>
                  </a:moveTo>
                  <a:lnTo>
                    <a:pt x="168401" y="0"/>
                  </a:lnTo>
                  <a:lnTo>
                    <a:pt x="123648" y="6018"/>
                  </a:lnTo>
                  <a:lnTo>
                    <a:pt x="83424" y="23001"/>
                  </a:lnTo>
                  <a:lnTo>
                    <a:pt x="49339" y="49339"/>
                  </a:lnTo>
                  <a:lnTo>
                    <a:pt x="23001" y="83424"/>
                  </a:lnTo>
                  <a:lnTo>
                    <a:pt x="6018" y="123648"/>
                  </a:lnTo>
                  <a:lnTo>
                    <a:pt x="0" y="168401"/>
                  </a:lnTo>
                  <a:lnTo>
                    <a:pt x="0" y="842010"/>
                  </a:lnTo>
                  <a:lnTo>
                    <a:pt x="6018" y="886776"/>
                  </a:lnTo>
                  <a:lnTo>
                    <a:pt x="23001" y="927004"/>
                  </a:lnTo>
                  <a:lnTo>
                    <a:pt x="49339" y="961086"/>
                  </a:lnTo>
                  <a:lnTo>
                    <a:pt x="83424" y="987419"/>
                  </a:lnTo>
                  <a:lnTo>
                    <a:pt x="123648" y="1004396"/>
                  </a:lnTo>
                  <a:lnTo>
                    <a:pt x="168401" y="1010412"/>
                  </a:lnTo>
                  <a:lnTo>
                    <a:pt x="1704593" y="1010412"/>
                  </a:lnTo>
                  <a:lnTo>
                    <a:pt x="1749347" y="1004396"/>
                  </a:lnTo>
                  <a:lnTo>
                    <a:pt x="1789571" y="987419"/>
                  </a:lnTo>
                  <a:lnTo>
                    <a:pt x="1823656" y="961086"/>
                  </a:lnTo>
                  <a:lnTo>
                    <a:pt x="1849994" y="927004"/>
                  </a:lnTo>
                  <a:lnTo>
                    <a:pt x="1866977" y="886776"/>
                  </a:lnTo>
                  <a:lnTo>
                    <a:pt x="1872995" y="842010"/>
                  </a:lnTo>
                  <a:lnTo>
                    <a:pt x="1872995" y="168401"/>
                  </a:lnTo>
                  <a:lnTo>
                    <a:pt x="1866977" y="123648"/>
                  </a:lnTo>
                  <a:lnTo>
                    <a:pt x="1849994" y="83424"/>
                  </a:lnTo>
                  <a:lnTo>
                    <a:pt x="1823656" y="49339"/>
                  </a:lnTo>
                  <a:lnTo>
                    <a:pt x="1789571" y="23001"/>
                  </a:lnTo>
                  <a:lnTo>
                    <a:pt x="1749347" y="6018"/>
                  </a:lnTo>
                  <a:lnTo>
                    <a:pt x="1704593" y="0"/>
                  </a:lnTo>
                  <a:close/>
                </a:path>
              </a:pathLst>
            </a:custGeom>
            <a:solidFill>
              <a:srgbClr val="FFF1CC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4367784" y="2982467"/>
              <a:ext cx="1873250" cy="1010920"/>
            </a:xfrm>
            <a:custGeom>
              <a:rect b="b" l="l" r="r" t="t"/>
              <a:pathLst>
                <a:path extrusionOk="0" h="1010920" w="1873250">
                  <a:moveTo>
                    <a:pt x="0" y="168401"/>
                  </a:moveTo>
                  <a:lnTo>
                    <a:pt x="6018" y="123648"/>
                  </a:lnTo>
                  <a:lnTo>
                    <a:pt x="23001" y="83424"/>
                  </a:lnTo>
                  <a:lnTo>
                    <a:pt x="49339" y="49339"/>
                  </a:lnTo>
                  <a:lnTo>
                    <a:pt x="83424" y="23001"/>
                  </a:lnTo>
                  <a:lnTo>
                    <a:pt x="123648" y="6018"/>
                  </a:lnTo>
                  <a:lnTo>
                    <a:pt x="168401" y="0"/>
                  </a:lnTo>
                  <a:lnTo>
                    <a:pt x="1704593" y="0"/>
                  </a:lnTo>
                  <a:lnTo>
                    <a:pt x="1749347" y="6018"/>
                  </a:lnTo>
                  <a:lnTo>
                    <a:pt x="1789571" y="23001"/>
                  </a:lnTo>
                  <a:lnTo>
                    <a:pt x="1823656" y="49339"/>
                  </a:lnTo>
                  <a:lnTo>
                    <a:pt x="1849994" y="83424"/>
                  </a:lnTo>
                  <a:lnTo>
                    <a:pt x="1866977" y="123648"/>
                  </a:lnTo>
                  <a:lnTo>
                    <a:pt x="1872995" y="168401"/>
                  </a:lnTo>
                  <a:lnTo>
                    <a:pt x="1872995" y="842010"/>
                  </a:lnTo>
                  <a:lnTo>
                    <a:pt x="1866977" y="886776"/>
                  </a:lnTo>
                  <a:lnTo>
                    <a:pt x="1849994" y="927004"/>
                  </a:lnTo>
                  <a:lnTo>
                    <a:pt x="1823656" y="961086"/>
                  </a:lnTo>
                  <a:lnTo>
                    <a:pt x="1789571" y="987419"/>
                  </a:lnTo>
                  <a:lnTo>
                    <a:pt x="1749347" y="1004396"/>
                  </a:lnTo>
                  <a:lnTo>
                    <a:pt x="1704593" y="1010412"/>
                  </a:lnTo>
                  <a:lnTo>
                    <a:pt x="168401" y="1010412"/>
                  </a:lnTo>
                  <a:lnTo>
                    <a:pt x="123648" y="1004396"/>
                  </a:lnTo>
                  <a:lnTo>
                    <a:pt x="83424" y="987419"/>
                  </a:lnTo>
                  <a:lnTo>
                    <a:pt x="49339" y="961086"/>
                  </a:lnTo>
                  <a:lnTo>
                    <a:pt x="23001" y="927004"/>
                  </a:lnTo>
                  <a:lnTo>
                    <a:pt x="6018" y="886776"/>
                  </a:lnTo>
                  <a:lnTo>
                    <a:pt x="0" y="842010"/>
                  </a:lnTo>
                  <a:lnTo>
                    <a:pt x="0" y="168401"/>
                  </a:lnTo>
                  <a:close/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3" name="Google Shape;363;p23"/>
          <p:cNvSpPr txBox="1"/>
          <p:nvPr/>
        </p:nvSpPr>
        <p:spPr>
          <a:xfrm>
            <a:off x="4826000" y="3362655"/>
            <a:ext cx="958200" cy="2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Arial"/>
                <a:ea typeface="Arial"/>
                <a:cs typeface="Arial"/>
                <a:sym typeface="Arial"/>
              </a:rPr>
              <a:t>Duplicates?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23"/>
          <p:cNvSpPr txBox="1"/>
          <p:nvPr/>
        </p:nvSpPr>
        <p:spPr>
          <a:xfrm>
            <a:off x="628904" y="4859783"/>
            <a:ext cx="1978800" cy="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5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004282"/>
                </a:solidFill>
                <a:latin typeface="Arial"/>
                <a:ea typeface="Arial"/>
                <a:cs typeface="Arial"/>
                <a:sym typeface="Arial"/>
              </a:rPr>
              <a:t>© Copyright National University of Singapore. All Rights Reserved.</a:t>
            </a:r>
            <a:endParaRPr sz="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23"/>
          <p:cNvSpPr txBox="1"/>
          <p:nvPr>
            <p:ph idx="12" type="sldNum"/>
          </p:nvPr>
        </p:nvSpPr>
        <p:spPr>
          <a:xfrm>
            <a:off x="8649969" y="4864820"/>
            <a:ext cx="259800" cy="23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8475">
            <a:spAutoFit/>
          </a:bodyPr>
          <a:lstStyle/>
          <a:p>
            <a:pPr indent="0" lvl="0" marL="38100" rtl="0" algn="r">
              <a:lnSpc>
                <a:spcPct val="119166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