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Lat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175356-000F-417E-BE2C-3B666525D27C}">
  <a:tblStyle styleId="{FE175356-000F-417E-BE2C-3B666525D2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Lato-regular.fntdata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ato-italic.fntdata"/><Relationship Id="rId47" Type="http://schemas.openxmlformats.org/officeDocument/2006/relationships/font" Target="fonts/Lato-bold.fntdata"/><Relationship Id="rId49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649b5a526_0_2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c649b5a526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mean (average) of a data set is found by adding all numbers in the data set and then dividing by the number of values in the set.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median is the middle value when a data set is ordered from least to greatest.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 is the number that occurs most often in a data set</a:t>
            </a:r>
            <a:endParaRPr/>
          </a:p>
        </p:txBody>
      </p:sp>
      <p:sp>
        <p:nvSpPr>
          <p:cNvPr id="146" name="Google Shape;146;g2c649b5a526_0_2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649b5a526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649b5a526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649b5a526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649b5a526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649b5a526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c649b5a526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649b5a526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c649b5a526_0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649b5a526_0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c649b5a526_0_2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649b5a526_0_2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c649b5a526_0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649b5a526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2c649b5a526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mean (average) of a data set is found by adding all numbers in the data set and then dividing by the number of values in the set.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median is the middle value when a data set is ordered from least to greatest.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 is the number that occurs most often in a data 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c649b5a526_0_2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649b5a526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c649b5a526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649b5a526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c649b5a526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649b5a526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c649b5a526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649b5a526_0_503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c649b5a526_0_503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649b5a526_0_2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c649b5a526_0_2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649b5a526_0_2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c649b5a526_0_2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649b5a526_0_3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c649b5a526_0_3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649b5a526_0_652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c649b5a526_0_652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c649b5a526_0_669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c649b5a526_0_669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c649b5a526_0_682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2c649b5a526_0_682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649b5a526_0_690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c649b5a526_0_690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649b5a526_0_697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c649b5a526_0_697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c649b5a526_0_718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2c649b5a526_0_718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649b5a526_0_591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c649b5a526_0_591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c649b5a526_0_736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c649b5a526_0_736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c649b5a526_0_748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c649b5a526_0_748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649b5a526_0_766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2c649b5a526_0_766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c649b5a526_0_775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c649b5a526_0_775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c649b5a526_0_799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2c649b5a526_0_799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c649b5a526_0_812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2c649b5a526_0_812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c649b5a526_0_826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2c649b5a526_0_826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c649b5a526_0_838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2c649b5a526_0_838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c649b5a526_0_852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c649b5a526_0_852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c649b5a5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c649b5a5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649b5a52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649b5a52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649b5a526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c649b5a526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649b5a526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c649b5a526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649b5a526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c649b5a526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649b5a526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c649b5a526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649b5a526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649b5a526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3888" y="1987061"/>
            <a:ext cx="78867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3888" y="3798277"/>
            <a:ext cx="78867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125" y="188189"/>
            <a:ext cx="7891463" cy="227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1216203" y="273844"/>
            <a:ext cx="729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Open Book"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47" y="224743"/>
            <a:ext cx="1077205" cy="1077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Book" id="64" name="Google Shape;64;p14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5433502" y="1369219"/>
            <a:ext cx="3424748" cy="342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1216203" y="273844"/>
            <a:ext cx="729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oks on Shelf"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897" y="215276"/>
            <a:ext cx="1111306" cy="1111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s on Shelf" id="72" name="Google Shape;72;p15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5348449" y="1108633"/>
            <a:ext cx="3795551" cy="379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515112"/>
            <a:ext cx="512445" cy="512444"/>
          </a:xfrm>
          <a:custGeom>
            <a:rect b="b" l="l" r="r" t="t"/>
            <a:pathLst>
              <a:path extrusionOk="0" h="512444" w="512445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C7E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707542" y="469772"/>
            <a:ext cx="67494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300">
                <a:solidFill>
                  <a:srgbClr val="00428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623887" y="1263332"/>
            <a:ext cx="7493700" cy="3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80645" rtl="0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80645" rtl="0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80645" rtl="0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80645" rtl="0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80645" rtl="0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80645" rtl="0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80645" rtl="0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80645" rtl="0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80645" rtl="0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732536" y="1297000"/>
            <a:ext cx="25977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628904" y="4859783"/>
            <a:ext cx="1978800" cy="1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">
                <a:solidFill>
                  <a:srgbClr val="00428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649969" y="4913312"/>
            <a:ext cx="246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19166"/>
              </a:lnSpc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spreadsheets/d/16B3Xcqrm9IIz4oKHX614k5lSpBPlMn9RSOC-aYCrAIE/edit?usp=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s.google.com/spreadsheets/d/16B3Xcqrm9IIz4oKHX614k5lSpBPlMn9RSOC-aYCrAIE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image" Target="../media/image18.png"/><Relationship Id="rId13" Type="http://schemas.openxmlformats.org/officeDocument/2006/relationships/image" Target="../media/image23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21.jpg"/><Relationship Id="rId5" Type="http://schemas.openxmlformats.org/officeDocument/2006/relationships/image" Target="../media/image19.png"/><Relationship Id="rId6" Type="http://schemas.openxmlformats.org/officeDocument/2006/relationships/image" Target="../media/image17.jpg"/><Relationship Id="rId7" Type="http://schemas.openxmlformats.org/officeDocument/2006/relationships/image" Target="../media/image3.jpg"/><Relationship Id="rId8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Relationship Id="rId5" Type="http://schemas.openxmlformats.org/officeDocument/2006/relationships/image" Target="../media/image44.png"/><Relationship Id="rId6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Relationship Id="rId4" Type="http://schemas.openxmlformats.org/officeDocument/2006/relationships/image" Target="../media/image30.png"/><Relationship Id="rId5" Type="http://schemas.openxmlformats.org/officeDocument/2006/relationships/image" Target="../media/image43.png"/><Relationship Id="rId6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1.png"/><Relationship Id="rId4" Type="http://schemas.openxmlformats.org/officeDocument/2006/relationships/image" Target="../media/image33.png"/><Relationship Id="rId5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Relationship Id="rId4" Type="http://schemas.openxmlformats.org/officeDocument/2006/relationships/image" Target="../media/image42.png"/><Relationship Id="rId5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jpg"/><Relationship Id="rId4" Type="http://schemas.openxmlformats.org/officeDocument/2006/relationships/image" Target="../media/image54.png"/><Relationship Id="rId5" Type="http://schemas.openxmlformats.org/officeDocument/2006/relationships/image" Target="../media/image52.png"/><Relationship Id="rId6" Type="http://schemas.openxmlformats.org/officeDocument/2006/relationships/image" Target="../media/image4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8.jpg"/><Relationship Id="rId4" Type="http://schemas.openxmlformats.org/officeDocument/2006/relationships/hyperlink" Target="https://www.geogebra.org/m/sPBsZYET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image" Target="../media/image51.png"/><Relationship Id="rId6" Type="http://schemas.openxmlformats.org/officeDocument/2006/relationships/image" Target="../media/image5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0.png"/><Relationship Id="rId4" Type="http://schemas.openxmlformats.org/officeDocument/2006/relationships/image" Target="../media/image63.png"/><Relationship Id="rId5" Type="http://schemas.openxmlformats.org/officeDocument/2006/relationships/image" Target="../media/image5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5.png"/><Relationship Id="rId4" Type="http://schemas.openxmlformats.org/officeDocument/2006/relationships/image" Target="../media/image59.png"/><Relationship Id="rId5" Type="http://schemas.openxmlformats.org/officeDocument/2006/relationships/image" Target="../media/image66.png"/><Relationship Id="rId6" Type="http://schemas.openxmlformats.org/officeDocument/2006/relationships/image" Target="../media/image56.png"/><Relationship Id="rId7" Type="http://schemas.openxmlformats.org/officeDocument/2006/relationships/image" Target="../media/image55.png"/><Relationship Id="rId8" Type="http://schemas.openxmlformats.org/officeDocument/2006/relationships/image" Target="../media/image6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pfohr536p20" TargetMode="External"/><Relationship Id="rId4" Type="http://schemas.openxmlformats.org/officeDocument/2006/relationships/image" Target="../media/image6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Analysis</a:t>
            </a:r>
            <a:endParaRPr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Descriptive Data Analysis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628650" y="1369219"/>
            <a:ext cx="7886700" cy="3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03134"/>
              </a:buClr>
              <a:buSzPts val="1400"/>
              <a:buChar char="●"/>
            </a:pPr>
            <a:r>
              <a:rPr lang="en">
                <a:solidFill>
                  <a:srgbClr val="303134"/>
                </a:solidFill>
              </a:rPr>
              <a:t>Pattern များ မြင်သာပေါ်ထွက်လာစေရန် အဓိပ္ပာယ် ပြည့်စုံသော ပုံစံဖြင့် data များကို describe, show, or summarize လုပ်ပြသော data set ဖြစ်သည်။</a:t>
            </a:r>
            <a:endParaRPr>
              <a:solidFill>
                <a:srgbClr val="303134"/>
              </a:solidFill>
            </a:endParaRPr>
          </a:p>
          <a:p>
            <a:pPr indent="-1778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03134"/>
              </a:buClr>
              <a:buSzPts val="1400"/>
              <a:buChar char="●"/>
            </a:pPr>
            <a:r>
              <a:rPr lang="en">
                <a:solidFill>
                  <a:srgbClr val="303134"/>
                </a:solidFill>
              </a:rPr>
              <a:t>Frequency ကို တိုင်းတာခြင်း − တစ်ခုခုက ဘယ်နှခါ ထပ်ဖြစ်နေလဲ။</a:t>
            </a:r>
            <a:endParaRPr>
              <a:solidFill>
                <a:srgbClr val="303134"/>
              </a:solidFill>
            </a:endParaRPr>
          </a:p>
          <a:p>
            <a:pPr indent="-1778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03134"/>
              </a:buClr>
              <a:buSzPts val="1400"/>
              <a:buChar char="●"/>
            </a:pPr>
            <a:r>
              <a:rPr lang="en">
                <a:solidFill>
                  <a:srgbClr val="303134"/>
                </a:solidFill>
              </a:rPr>
              <a:t>Central tendency ကို တိုင်းတာခြင်း − mean, median, and mode၊ ကြိမ်နှုန်းများကိုခွဲခြမ်းစိတ်ဖြာရန်အသုံးအများဆုံးနည်းလမ်းများထဲမှတစ်ခု</a:t>
            </a:r>
            <a:endParaRPr>
              <a:solidFill>
                <a:srgbClr val="303134"/>
              </a:solidFill>
            </a:endParaRPr>
          </a:p>
          <a:p>
            <a:pPr indent="-1778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03134"/>
              </a:buClr>
              <a:buSzPts val="1400"/>
              <a:buChar char="●"/>
            </a:pPr>
            <a:r>
              <a:rPr lang="en">
                <a:solidFill>
                  <a:srgbClr val="303134"/>
                </a:solidFill>
              </a:rPr>
              <a:t>Variability ကို တိုင်းတာခြင်း − average ကနေ ဘယ်လောက်အထိ ဖေါက်ထွက်သွားလဲ၊ ဘယ်လောက်များလဲ။ </a:t>
            </a:r>
            <a:r>
              <a:rPr lang="en" sz="1600">
                <a:solidFill>
                  <a:srgbClr val="303134"/>
                </a:solidFill>
              </a:rPr>
              <a:t>(range, standard deviation).</a:t>
            </a:r>
            <a:endParaRPr sz="1600">
              <a:solidFill>
                <a:srgbClr val="303134"/>
              </a:solidFill>
            </a:endParaRPr>
          </a:p>
          <a:p>
            <a:pPr indent="-12700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1216203" y="273844"/>
            <a:ext cx="7299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6810"/>
            <a:ext cx="9144001" cy="372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1216203" y="273844"/>
            <a:ext cx="7299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Data</a:t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https://docs.google.com/spreadsheets/d/16B3Xcqrm9IIz4oKHX614k5lSpBPlMn9RSOC-aYCrAIE/edit?usp=sharing</a:t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Frequency ကို တိုင်းသည်</a:t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611" y="1173773"/>
            <a:ext cx="8171990" cy="396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447" y="965809"/>
            <a:ext cx="7020659" cy="417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Cross-Tabulation လုပ်သည်</a:t>
            </a:r>
            <a:endParaRPr/>
          </a:p>
        </p:txBody>
      </p:sp>
      <p:sp>
        <p:nvSpPr>
          <p:cNvPr id="175" name="Google Shape;175;p31"/>
          <p:cNvSpPr txBox="1"/>
          <p:nvPr/>
        </p:nvSpPr>
        <p:spPr>
          <a:xfrm>
            <a:off x="5599475" y="2704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ဒေတာအစုအတွင်းအုပ်စုခွဲများအပါအဝင် ဒေတာအစုံ။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3" y="71624"/>
            <a:ext cx="9086038" cy="5005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134749" y="1605879"/>
            <a:ext cx="2793300" cy="2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Central Tendency ကို တိုင်းသည်</a:t>
            </a:r>
            <a:endParaRPr/>
          </a:p>
        </p:txBody>
      </p:sp>
      <p:pic>
        <p:nvPicPr>
          <p:cNvPr id="187" name="Google Shape;187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259" l="0" r="5105" t="3334"/>
          <a:stretch/>
        </p:blipFill>
        <p:spPr>
          <a:xfrm>
            <a:off x="2927839" y="142492"/>
            <a:ext cx="6216000" cy="50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/>
          <p:nvPr/>
        </p:nvSpPr>
        <p:spPr>
          <a:xfrm>
            <a:off x="31400" y="3751650"/>
            <a:ext cx="226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ဒေတာအုပ်စုတစ်ခု၏  တန်ဖိုးတစ်ခုတည်းကို ခွဲခြားသတ်မှတ်ခြင်း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Mean, Median, Mode</a:t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03335" y="1672553"/>
            <a:ext cx="4787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Mean ကို ရှာပါ</a:t>
            </a:r>
            <a:endParaRPr/>
          </a:p>
          <a:p>
            <a:pPr indent="-1714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(100+300+600+400+300+700+2,000+300+800+100)</a:t>
            </a:r>
            <a:endParaRPr/>
          </a:p>
          <a:p>
            <a:pPr indent="-1714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Median ကို ရှာပါ</a:t>
            </a:r>
            <a:endParaRPr/>
          </a:p>
          <a:p>
            <a:pPr indent="-1714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100 - 100 - 300 - 300 -300 - 400 - 600 - 700 - 800 - 2,000</a:t>
            </a:r>
            <a:endParaRPr/>
          </a:p>
          <a:p>
            <a:pPr indent="-3810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96" name="Google Shape;196;p34"/>
          <p:cNvSpPr txBox="1"/>
          <p:nvPr/>
        </p:nvSpPr>
        <p:spPr>
          <a:xfrm>
            <a:off x="5987561" y="883627"/>
            <a:ext cx="3319200" cy="4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" sz="2100" u="none" cap="none" strike="noStrike">
                <a:solidFill>
                  <a:srgbClr val="303134"/>
                </a:solidFill>
              </a:rPr>
              <a:t>Mode ကို ရှာပါ</a:t>
            </a:r>
            <a:endParaRPr b="1" sz="1100">
              <a:solidFill>
                <a:srgbClr val="303134"/>
              </a:solidFill>
            </a:endParaRPr>
          </a:p>
          <a:p>
            <a:pPr indent="-164147" lvl="0" marL="1778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303134"/>
              </a:buClr>
              <a:buSzPct val="100000"/>
              <a:buChar char="•"/>
            </a:pPr>
            <a:r>
              <a:rPr b="1" i="0" lang="en" sz="2100" u="none" cap="none" strike="noStrike">
                <a:solidFill>
                  <a:srgbClr val="303134"/>
                </a:solidFill>
              </a:rPr>
              <a:t>100 meters = 2 responses</a:t>
            </a:r>
            <a:endParaRPr b="1" sz="1100">
              <a:solidFill>
                <a:srgbClr val="303134"/>
              </a:solidFill>
            </a:endParaRPr>
          </a:p>
          <a:p>
            <a:pPr indent="-164147" lvl="0" marL="1778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303134"/>
              </a:buClr>
              <a:buSzPct val="100000"/>
              <a:buChar char="•"/>
            </a:pPr>
            <a:r>
              <a:rPr b="1" i="0" lang="en" sz="2100" u="none" cap="none" strike="noStrike">
                <a:solidFill>
                  <a:srgbClr val="303134"/>
                </a:solidFill>
              </a:rPr>
              <a:t>300 meters = 3 responses</a:t>
            </a:r>
            <a:endParaRPr b="1" sz="1100">
              <a:solidFill>
                <a:srgbClr val="303134"/>
              </a:solidFill>
            </a:endParaRPr>
          </a:p>
          <a:p>
            <a:pPr indent="-164147" lvl="0" marL="1778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303134"/>
              </a:buClr>
              <a:buSzPct val="100000"/>
              <a:buChar char="•"/>
            </a:pPr>
            <a:r>
              <a:rPr b="1" i="0" lang="en" sz="2100" u="none" cap="none" strike="noStrike">
                <a:solidFill>
                  <a:srgbClr val="303134"/>
                </a:solidFill>
              </a:rPr>
              <a:t>400 meters = 1 response</a:t>
            </a:r>
            <a:endParaRPr b="1" sz="1100">
              <a:solidFill>
                <a:srgbClr val="303134"/>
              </a:solidFill>
            </a:endParaRPr>
          </a:p>
          <a:p>
            <a:pPr indent="-164147" lvl="0" marL="1778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303134"/>
              </a:buClr>
              <a:buSzPct val="100000"/>
              <a:buChar char="•"/>
            </a:pPr>
            <a:r>
              <a:rPr b="1" i="0" lang="en" sz="2100" u="none" cap="none" strike="noStrike">
                <a:solidFill>
                  <a:srgbClr val="303134"/>
                </a:solidFill>
              </a:rPr>
              <a:t>600 meters = 1 response</a:t>
            </a:r>
            <a:endParaRPr b="1" sz="1100">
              <a:solidFill>
                <a:srgbClr val="303134"/>
              </a:solidFill>
            </a:endParaRPr>
          </a:p>
          <a:p>
            <a:pPr indent="-164147" lvl="0" marL="1778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303134"/>
              </a:buClr>
              <a:buSzPct val="100000"/>
              <a:buChar char="•"/>
            </a:pPr>
            <a:r>
              <a:rPr b="1" i="0" lang="en" sz="2100" u="none" cap="none" strike="noStrike">
                <a:solidFill>
                  <a:srgbClr val="303134"/>
                </a:solidFill>
              </a:rPr>
              <a:t>700 meters = 1 response</a:t>
            </a:r>
            <a:endParaRPr b="1" sz="1100">
              <a:solidFill>
                <a:srgbClr val="303134"/>
              </a:solidFill>
            </a:endParaRPr>
          </a:p>
          <a:p>
            <a:pPr indent="-164147" lvl="0" marL="1778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303134"/>
              </a:buClr>
              <a:buSzPct val="100000"/>
              <a:buChar char="•"/>
            </a:pPr>
            <a:r>
              <a:rPr b="1" i="0" lang="en" sz="2100" u="none" cap="none" strike="noStrike">
                <a:solidFill>
                  <a:srgbClr val="303134"/>
                </a:solidFill>
              </a:rPr>
              <a:t>800 meters = 1 response</a:t>
            </a:r>
            <a:endParaRPr b="1" sz="1100">
              <a:solidFill>
                <a:srgbClr val="303134"/>
              </a:solidFill>
            </a:endParaRPr>
          </a:p>
          <a:p>
            <a:pPr indent="-164147" lvl="0" marL="17780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303134"/>
              </a:buClr>
              <a:buSzPct val="100000"/>
              <a:buChar char="•"/>
            </a:pPr>
            <a:r>
              <a:rPr b="1" i="0" lang="en" sz="2100" u="none" cap="none" strike="noStrike">
                <a:solidFill>
                  <a:srgbClr val="303134"/>
                </a:solidFill>
              </a:rPr>
              <a:t>2,000 meters =  1 response</a:t>
            </a:r>
            <a:endParaRPr b="1" sz="1100">
              <a:solidFill>
                <a:srgbClr val="30313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1216203" y="273844"/>
            <a:ext cx="7299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33776"/>
            <a:ext cx="9144001" cy="227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1216203" y="273844"/>
            <a:ext cx="7299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Data</a:t>
            </a:r>
            <a:endParaRPr/>
          </a:p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https://docs.google.com/spreadsheets/d/16B3Xcqrm9IIz4oKHX614k5lSpBPlMn9RSOC-aYCrAIE/edit?usp=sharing</a:t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67916" y="1490296"/>
            <a:ext cx="59151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Data Analysis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467916" y="2848708"/>
            <a:ext cx="59151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type="title"/>
          </p:nvPr>
        </p:nvSpPr>
        <p:spPr>
          <a:xfrm>
            <a:off x="707542" y="469772"/>
            <a:ext cx="67494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tips</a:t>
            </a:r>
            <a:endParaRPr/>
          </a:p>
        </p:txBody>
      </p:sp>
      <p:grpSp>
        <p:nvGrpSpPr>
          <p:cNvPr id="215" name="Google Shape;215;p37"/>
          <p:cNvGrpSpPr/>
          <p:nvPr/>
        </p:nvGrpSpPr>
        <p:grpSpPr>
          <a:xfrm>
            <a:off x="740639" y="1078958"/>
            <a:ext cx="3355897" cy="2095565"/>
            <a:chOff x="740639" y="1078958"/>
            <a:chExt cx="3355897" cy="2095565"/>
          </a:xfrm>
        </p:grpSpPr>
        <p:pic>
          <p:nvPicPr>
            <p:cNvPr id="216" name="Google Shape;21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0639" y="1078958"/>
              <a:ext cx="3355897" cy="2095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9991" y="1350264"/>
              <a:ext cx="1598675" cy="1470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37"/>
            <p:cNvSpPr/>
            <p:nvPr/>
          </p:nvSpPr>
          <p:spPr>
            <a:xfrm>
              <a:off x="795528" y="1239901"/>
              <a:ext cx="3251200" cy="1864995"/>
            </a:xfrm>
            <a:custGeom>
              <a:rect b="b" l="l" r="r" t="t"/>
              <a:pathLst>
                <a:path extrusionOk="0" h="1864995" w="3251200">
                  <a:moveTo>
                    <a:pt x="3250692" y="0"/>
                  </a:moveTo>
                  <a:lnTo>
                    <a:pt x="3240926" y="48339"/>
                  </a:lnTo>
                  <a:lnTo>
                    <a:pt x="3214290" y="87820"/>
                  </a:lnTo>
                  <a:lnTo>
                    <a:pt x="3174771" y="114442"/>
                  </a:lnTo>
                  <a:lnTo>
                    <a:pt x="3126359" y="124206"/>
                  </a:lnTo>
                  <a:lnTo>
                    <a:pt x="124294" y="124206"/>
                  </a:lnTo>
                  <a:lnTo>
                    <a:pt x="75914" y="133988"/>
                  </a:lnTo>
                  <a:lnTo>
                    <a:pt x="36406" y="160655"/>
                  </a:lnTo>
                  <a:lnTo>
                    <a:pt x="9768" y="200179"/>
                  </a:lnTo>
                  <a:lnTo>
                    <a:pt x="0" y="248538"/>
                  </a:lnTo>
                  <a:lnTo>
                    <a:pt x="0" y="1740154"/>
                  </a:lnTo>
                  <a:lnTo>
                    <a:pt x="9768" y="1788566"/>
                  </a:lnTo>
                  <a:lnTo>
                    <a:pt x="36406" y="1828085"/>
                  </a:lnTo>
                  <a:lnTo>
                    <a:pt x="75914" y="1854721"/>
                  </a:lnTo>
                  <a:lnTo>
                    <a:pt x="124294" y="1864487"/>
                  </a:lnTo>
                  <a:lnTo>
                    <a:pt x="172682" y="1854721"/>
                  </a:lnTo>
                  <a:lnTo>
                    <a:pt x="212194" y="1828085"/>
                  </a:lnTo>
                  <a:lnTo>
                    <a:pt x="238834" y="1788566"/>
                  </a:lnTo>
                  <a:lnTo>
                    <a:pt x="248602" y="1740154"/>
                  </a:lnTo>
                  <a:lnTo>
                    <a:pt x="248602" y="1615948"/>
                  </a:lnTo>
                  <a:lnTo>
                    <a:pt x="3126359" y="1615948"/>
                  </a:lnTo>
                  <a:lnTo>
                    <a:pt x="3174771" y="1606165"/>
                  </a:lnTo>
                  <a:lnTo>
                    <a:pt x="3214290" y="1579499"/>
                  </a:lnTo>
                  <a:lnTo>
                    <a:pt x="3240926" y="1539974"/>
                  </a:lnTo>
                  <a:lnTo>
                    <a:pt x="3250692" y="1491615"/>
                  </a:lnTo>
                  <a:lnTo>
                    <a:pt x="3250692" y="372872"/>
                  </a:lnTo>
                  <a:lnTo>
                    <a:pt x="124294" y="372872"/>
                  </a:lnTo>
                  <a:lnTo>
                    <a:pt x="124294" y="248538"/>
                  </a:lnTo>
                  <a:lnTo>
                    <a:pt x="129179" y="224369"/>
                  </a:lnTo>
                  <a:lnTo>
                    <a:pt x="142498" y="204628"/>
                  </a:lnTo>
                  <a:lnTo>
                    <a:pt x="162255" y="191317"/>
                  </a:lnTo>
                  <a:lnTo>
                    <a:pt x="186448" y="186436"/>
                  </a:lnTo>
                  <a:lnTo>
                    <a:pt x="3250692" y="186436"/>
                  </a:lnTo>
                  <a:lnTo>
                    <a:pt x="3250692" y="0"/>
                  </a:lnTo>
                  <a:close/>
                </a:path>
                <a:path extrusionOk="0" h="1864995" w="3251200">
                  <a:moveTo>
                    <a:pt x="3250692" y="186436"/>
                  </a:moveTo>
                  <a:lnTo>
                    <a:pt x="186448" y="186436"/>
                  </a:lnTo>
                  <a:lnTo>
                    <a:pt x="210642" y="191317"/>
                  </a:lnTo>
                  <a:lnTo>
                    <a:pt x="230398" y="204628"/>
                  </a:lnTo>
                  <a:lnTo>
                    <a:pt x="243718" y="224369"/>
                  </a:lnTo>
                  <a:lnTo>
                    <a:pt x="248602" y="248538"/>
                  </a:lnTo>
                  <a:lnTo>
                    <a:pt x="238834" y="296951"/>
                  </a:lnTo>
                  <a:lnTo>
                    <a:pt x="212194" y="336470"/>
                  </a:lnTo>
                  <a:lnTo>
                    <a:pt x="172682" y="363106"/>
                  </a:lnTo>
                  <a:lnTo>
                    <a:pt x="124294" y="372872"/>
                  </a:lnTo>
                  <a:lnTo>
                    <a:pt x="3250692" y="372872"/>
                  </a:lnTo>
                  <a:lnTo>
                    <a:pt x="3250692" y="186436"/>
                  </a:lnTo>
                  <a:close/>
                </a:path>
                <a:path extrusionOk="0" h="1864995" w="3251200">
                  <a:moveTo>
                    <a:pt x="3002026" y="0"/>
                  </a:moveTo>
                  <a:lnTo>
                    <a:pt x="3002153" y="124206"/>
                  </a:lnTo>
                  <a:lnTo>
                    <a:pt x="3126359" y="124206"/>
                  </a:lnTo>
                  <a:lnTo>
                    <a:pt x="3126359" y="62102"/>
                  </a:lnTo>
                  <a:lnTo>
                    <a:pt x="3064256" y="62102"/>
                  </a:lnTo>
                  <a:lnTo>
                    <a:pt x="3040066" y="57221"/>
                  </a:lnTo>
                  <a:lnTo>
                    <a:pt x="3020282" y="43910"/>
                  </a:lnTo>
                  <a:lnTo>
                    <a:pt x="3006927" y="24169"/>
                  </a:lnTo>
                  <a:lnTo>
                    <a:pt x="3002026" y="0"/>
                  </a:lnTo>
                  <a:close/>
                </a:path>
                <a:path extrusionOk="0" h="1864995" w="3251200">
                  <a:moveTo>
                    <a:pt x="3126359" y="0"/>
                  </a:moveTo>
                  <a:lnTo>
                    <a:pt x="3121477" y="24169"/>
                  </a:lnTo>
                  <a:lnTo>
                    <a:pt x="3108166" y="43910"/>
                  </a:lnTo>
                  <a:lnTo>
                    <a:pt x="3088425" y="57221"/>
                  </a:lnTo>
                  <a:lnTo>
                    <a:pt x="3064256" y="62102"/>
                  </a:lnTo>
                  <a:lnTo>
                    <a:pt x="3126359" y="62102"/>
                  </a:lnTo>
                  <a:lnTo>
                    <a:pt x="3126359" y="0"/>
                  </a:lnTo>
                  <a:close/>
                </a:path>
              </a:pathLst>
            </a:custGeom>
            <a:solidFill>
              <a:srgbClr val="FFF1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919822" y="1115568"/>
              <a:ext cx="3126740" cy="497205"/>
            </a:xfrm>
            <a:custGeom>
              <a:rect b="b" l="l" r="r" t="t"/>
              <a:pathLst>
                <a:path extrusionOk="0" h="497205" w="3126740">
                  <a:moveTo>
                    <a:pt x="62153" y="310769"/>
                  </a:moveTo>
                  <a:lnTo>
                    <a:pt x="37960" y="315650"/>
                  </a:lnTo>
                  <a:lnTo>
                    <a:pt x="18203" y="328961"/>
                  </a:lnTo>
                  <a:lnTo>
                    <a:pt x="4884" y="348702"/>
                  </a:lnTo>
                  <a:lnTo>
                    <a:pt x="0" y="372872"/>
                  </a:lnTo>
                  <a:lnTo>
                    <a:pt x="0" y="497205"/>
                  </a:lnTo>
                  <a:lnTo>
                    <a:pt x="48387" y="487439"/>
                  </a:lnTo>
                  <a:lnTo>
                    <a:pt x="87899" y="460803"/>
                  </a:lnTo>
                  <a:lnTo>
                    <a:pt x="114539" y="421284"/>
                  </a:lnTo>
                  <a:lnTo>
                    <a:pt x="124307" y="372872"/>
                  </a:lnTo>
                  <a:lnTo>
                    <a:pt x="119423" y="348702"/>
                  </a:lnTo>
                  <a:lnTo>
                    <a:pt x="106103" y="328961"/>
                  </a:lnTo>
                  <a:lnTo>
                    <a:pt x="86347" y="315650"/>
                  </a:lnTo>
                  <a:lnTo>
                    <a:pt x="62153" y="310769"/>
                  </a:lnTo>
                  <a:close/>
                </a:path>
                <a:path extrusionOk="0" h="497205" w="3126740">
                  <a:moveTo>
                    <a:pt x="3126397" y="124333"/>
                  </a:moveTo>
                  <a:lnTo>
                    <a:pt x="3002064" y="124333"/>
                  </a:lnTo>
                  <a:lnTo>
                    <a:pt x="3002064" y="248539"/>
                  </a:lnTo>
                  <a:lnTo>
                    <a:pt x="3050476" y="238775"/>
                  </a:lnTo>
                  <a:lnTo>
                    <a:pt x="3089995" y="212153"/>
                  </a:lnTo>
                  <a:lnTo>
                    <a:pt x="3116631" y="172672"/>
                  </a:lnTo>
                  <a:lnTo>
                    <a:pt x="3126397" y="124333"/>
                  </a:lnTo>
                  <a:close/>
                </a:path>
                <a:path extrusionOk="0" h="497205" w="3126740">
                  <a:moveTo>
                    <a:pt x="3002064" y="0"/>
                  </a:moveTo>
                  <a:lnTo>
                    <a:pt x="2953724" y="9765"/>
                  </a:lnTo>
                  <a:lnTo>
                    <a:pt x="2914243" y="36401"/>
                  </a:lnTo>
                  <a:lnTo>
                    <a:pt x="2887621" y="75920"/>
                  </a:lnTo>
                  <a:lnTo>
                    <a:pt x="2877858" y="124333"/>
                  </a:lnTo>
                  <a:lnTo>
                    <a:pt x="2882739" y="148502"/>
                  </a:lnTo>
                  <a:lnTo>
                    <a:pt x="2896050" y="168243"/>
                  </a:lnTo>
                  <a:lnTo>
                    <a:pt x="2915791" y="181554"/>
                  </a:lnTo>
                  <a:lnTo>
                    <a:pt x="2939961" y="186436"/>
                  </a:lnTo>
                  <a:lnTo>
                    <a:pt x="2964130" y="181554"/>
                  </a:lnTo>
                  <a:lnTo>
                    <a:pt x="2983871" y="168243"/>
                  </a:lnTo>
                  <a:lnTo>
                    <a:pt x="2997182" y="148502"/>
                  </a:lnTo>
                  <a:lnTo>
                    <a:pt x="3002064" y="124333"/>
                  </a:lnTo>
                  <a:lnTo>
                    <a:pt x="3126397" y="124333"/>
                  </a:lnTo>
                  <a:lnTo>
                    <a:pt x="3116631" y="75920"/>
                  </a:lnTo>
                  <a:lnTo>
                    <a:pt x="3089995" y="36401"/>
                  </a:lnTo>
                  <a:lnTo>
                    <a:pt x="3050476" y="9765"/>
                  </a:lnTo>
                  <a:lnTo>
                    <a:pt x="3002064" y="0"/>
                  </a:lnTo>
                  <a:close/>
                </a:path>
              </a:pathLst>
            </a:custGeom>
            <a:solidFill>
              <a:srgbClr val="CDC3A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795528" y="1115568"/>
              <a:ext cx="3251200" cy="1988820"/>
            </a:xfrm>
            <a:custGeom>
              <a:rect b="b" l="l" r="r" t="t"/>
              <a:pathLst>
                <a:path extrusionOk="0" h="1988820" w="3251200">
                  <a:moveTo>
                    <a:pt x="0" y="372872"/>
                  </a:moveTo>
                  <a:lnTo>
                    <a:pt x="9768" y="324532"/>
                  </a:lnTo>
                  <a:lnTo>
                    <a:pt x="36406" y="285051"/>
                  </a:lnTo>
                  <a:lnTo>
                    <a:pt x="75914" y="258429"/>
                  </a:lnTo>
                  <a:lnTo>
                    <a:pt x="124294" y="248666"/>
                  </a:lnTo>
                  <a:lnTo>
                    <a:pt x="3002153" y="248539"/>
                  </a:lnTo>
                  <a:lnTo>
                    <a:pt x="3002153" y="124333"/>
                  </a:lnTo>
                  <a:lnTo>
                    <a:pt x="3011916" y="75920"/>
                  </a:lnTo>
                  <a:lnTo>
                    <a:pt x="3038538" y="36401"/>
                  </a:lnTo>
                  <a:lnTo>
                    <a:pt x="3078019" y="9765"/>
                  </a:lnTo>
                  <a:lnTo>
                    <a:pt x="3126359" y="0"/>
                  </a:lnTo>
                  <a:lnTo>
                    <a:pt x="3174771" y="9765"/>
                  </a:lnTo>
                  <a:lnTo>
                    <a:pt x="3214290" y="36401"/>
                  </a:lnTo>
                  <a:lnTo>
                    <a:pt x="3240926" y="75920"/>
                  </a:lnTo>
                  <a:lnTo>
                    <a:pt x="3250692" y="124333"/>
                  </a:lnTo>
                  <a:lnTo>
                    <a:pt x="3250692" y="1615948"/>
                  </a:lnTo>
                  <a:lnTo>
                    <a:pt x="3240926" y="1664287"/>
                  </a:lnTo>
                  <a:lnTo>
                    <a:pt x="3214290" y="1703768"/>
                  </a:lnTo>
                  <a:lnTo>
                    <a:pt x="3174771" y="1730390"/>
                  </a:lnTo>
                  <a:lnTo>
                    <a:pt x="3126359" y="1740154"/>
                  </a:lnTo>
                  <a:lnTo>
                    <a:pt x="248602" y="1740281"/>
                  </a:lnTo>
                  <a:lnTo>
                    <a:pt x="248602" y="1864487"/>
                  </a:lnTo>
                  <a:lnTo>
                    <a:pt x="238834" y="1912899"/>
                  </a:lnTo>
                  <a:lnTo>
                    <a:pt x="212194" y="1952418"/>
                  </a:lnTo>
                  <a:lnTo>
                    <a:pt x="172682" y="1979054"/>
                  </a:lnTo>
                  <a:lnTo>
                    <a:pt x="124294" y="1988820"/>
                  </a:lnTo>
                  <a:lnTo>
                    <a:pt x="75914" y="1979054"/>
                  </a:lnTo>
                  <a:lnTo>
                    <a:pt x="36406" y="1952418"/>
                  </a:lnTo>
                  <a:lnTo>
                    <a:pt x="9768" y="1912899"/>
                  </a:lnTo>
                  <a:lnTo>
                    <a:pt x="0" y="1864487"/>
                  </a:lnTo>
                  <a:lnTo>
                    <a:pt x="0" y="372872"/>
                  </a:lnTo>
                  <a:close/>
                </a:path>
                <a:path extrusionOk="0" h="1988820" w="3251200">
                  <a:moveTo>
                    <a:pt x="3002153" y="248539"/>
                  </a:moveTo>
                  <a:lnTo>
                    <a:pt x="3126359" y="248539"/>
                  </a:lnTo>
                  <a:lnTo>
                    <a:pt x="3174771" y="238775"/>
                  </a:lnTo>
                  <a:lnTo>
                    <a:pt x="3214290" y="212153"/>
                  </a:lnTo>
                  <a:lnTo>
                    <a:pt x="3240926" y="172672"/>
                  </a:lnTo>
                  <a:lnTo>
                    <a:pt x="3250692" y="124333"/>
                  </a:lnTo>
                </a:path>
              </a:pathLst>
            </a:custGeom>
            <a:noFill/>
            <a:ln cap="flat" cmpd="sng" w="9525">
              <a:solidFill>
                <a:srgbClr val="4453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1" name="Google Shape;221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92791" y="1235138"/>
              <a:ext cx="133858" cy="1337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37"/>
            <p:cNvSpPr/>
            <p:nvPr/>
          </p:nvSpPr>
          <p:spPr>
            <a:xfrm>
              <a:off x="795528" y="1426337"/>
              <a:ext cx="248919" cy="1430020"/>
            </a:xfrm>
            <a:custGeom>
              <a:rect b="b" l="l" r="r" t="t"/>
              <a:pathLst>
                <a:path extrusionOk="0" h="1430020" w="248919">
                  <a:moveTo>
                    <a:pt x="124294" y="186436"/>
                  </a:moveTo>
                  <a:lnTo>
                    <a:pt x="124294" y="62102"/>
                  </a:lnTo>
                  <a:lnTo>
                    <a:pt x="142503" y="18192"/>
                  </a:lnTo>
                  <a:lnTo>
                    <a:pt x="186448" y="0"/>
                  </a:lnTo>
                  <a:lnTo>
                    <a:pt x="210642" y="4881"/>
                  </a:lnTo>
                  <a:lnTo>
                    <a:pt x="230398" y="18192"/>
                  </a:lnTo>
                  <a:lnTo>
                    <a:pt x="243718" y="37933"/>
                  </a:lnTo>
                  <a:lnTo>
                    <a:pt x="248602" y="62102"/>
                  </a:lnTo>
                  <a:lnTo>
                    <a:pt x="238834" y="110515"/>
                  </a:lnTo>
                  <a:lnTo>
                    <a:pt x="212196" y="150034"/>
                  </a:lnTo>
                  <a:lnTo>
                    <a:pt x="172687" y="176670"/>
                  </a:lnTo>
                  <a:lnTo>
                    <a:pt x="124307" y="186436"/>
                  </a:lnTo>
                  <a:lnTo>
                    <a:pt x="75920" y="176670"/>
                  </a:lnTo>
                  <a:lnTo>
                    <a:pt x="36407" y="150034"/>
                  </a:lnTo>
                  <a:lnTo>
                    <a:pt x="9768" y="110515"/>
                  </a:lnTo>
                  <a:lnTo>
                    <a:pt x="0" y="62102"/>
                  </a:lnTo>
                </a:path>
                <a:path extrusionOk="0" h="1430020" w="248919">
                  <a:moveTo>
                    <a:pt x="248602" y="62102"/>
                  </a:moveTo>
                  <a:lnTo>
                    <a:pt x="248602" y="1429512"/>
                  </a:lnTo>
                </a:path>
              </a:pathLst>
            </a:custGeom>
            <a:noFill/>
            <a:ln cap="flat" cmpd="sng" w="9525">
              <a:solidFill>
                <a:srgbClr val="4453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37"/>
          <p:cNvSpPr txBox="1"/>
          <p:nvPr/>
        </p:nvSpPr>
        <p:spPr>
          <a:xfrm>
            <a:off x="1636014" y="1437513"/>
            <a:ext cx="879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B45F05"/>
                </a:solidFill>
                <a:latin typeface="Arial"/>
                <a:ea typeface="Arial"/>
                <a:cs typeface="Arial"/>
                <a:sym typeface="Arial"/>
              </a:rPr>
              <a:t>Nominal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1636014" y="1943480"/>
            <a:ext cx="12891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Mode, Proportion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1636014" y="2457450"/>
            <a:ext cx="1026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Mean, Median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37"/>
          <p:cNvGrpSpPr/>
          <p:nvPr/>
        </p:nvGrpSpPr>
        <p:grpSpPr>
          <a:xfrm>
            <a:off x="1103375" y="1078958"/>
            <a:ext cx="7470648" cy="2095565"/>
            <a:chOff x="1103375" y="1078958"/>
            <a:chExt cx="7470648" cy="2095565"/>
          </a:xfrm>
        </p:grpSpPr>
        <p:pic>
          <p:nvPicPr>
            <p:cNvPr id="227" name="Google Shape;227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03375" y="2360676"/>
              <a:ext cx="396240" cy="3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03375" y="1850136"/>
              <a:ext cx="396240" cy="368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991096" y="1078958"/>
              <a:ext cx="3582927" cy="2095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3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710428" y="1350264"/>
              <a:ext cx="2209800" cy="1470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37"/>
            <p:cNvSpPr/>
            <p:nvPr/>
          </p:nvSpPr>
          <p:spPr>
            <a:xfrm>
              <a:off x="5045963" y="1239901"/>
              <a:ext cx="3469004" cy="1864995"/>
            </a:xfrm>
            <a:custGeom>
              <a:rect b="b" l="l" r="r" t="t"/>
              <a:pathLst>
                <a:path extrusionOk="0" h="1864995" w="3469004">
                  <a:moveTo>
                    <a:pt x="3220085" y="0"/>
                  </a:moveTo>
                  <a:lnTo>
                    <a:pt x="3219958" y="124333"/>
                  </a:lnTo>
                  <a:lnTo>
                    <a:pt x="124333" y="124333"/>
                  </a:lnTo>
                  <a:lnTo>
                    <a:pt x="75920" y="134096"/>
                  </a:lnTo>
                  <a:lnTo>
                    <a:pt x="36401" y="160718"/>
                  </a:lnTo>
                  <a:lnTo>
                    <a:pt x="9765" y="200199"/>
                  </a:lnTo>
                  <a:lnTo>
                    <a:pt x="0" y="248538"/>
                  </a:lnTo>
                  <a:lnTo>
                    <a:pt x="0" y="1740154"/>
                  </a:lnTo>
                  <a:lnTo>
                    <a:pt x="9765" y="1788566"/>
                  </a:lnTo>
                  <a:lnTo>
                    <a:pt x="36401" y="1828085"/>
                  </a:lnTo>
                  <a:lnTo>
                    <a:pt x="75920" y="1854721"/>
                  </a:lnTo>
                  <a:lnTo>
                    <a:pt x="124333" y="1864487"/>
                  </a:lnTo>
                  <a:lnTo>
                    <a:pt x="172672" y="1854721"/>
                  </a:lnTo>
                  <a:lnTo>
                    <a:pt x="212153" y="1828085"/>
                  </a:lnTo>
                  <a:lnTo>
                    <a:pt x="238775" y="1788566"/>
                  </a:lnTo>
                  <a:lnTo>
                    <a:pt x="248538" y="1740154"/>
                  </a:lnTo>
                  <a:lnTo>
                    <a:pt x="248665" y="1615821"/>
                  </a:lnTo>
                  <a:lnTo>
                    <a:pt x="3344291" y="1615821"/>
                  </a:lnTo>
                  <a:lnTo>
                    <a:pt x="3392703" y="1606057"/>
                  </a:lnTo>
                  <a:lnTo>
                    <a:pt x="3432222" y="1579435"/>
                  </a:lnTo>
                  <a:lnTo>
                    <a:pt x="3458858" y="1539954"/>
                  </a:lnTo>
                  <a:lnTo>
                    <a:pt x="3468624" y="1491615"/>
                  </a:lnTo>
                  <a:lnTo>
                    <a:pt x="3468624" y="372872"/>
                  </a:lnTo>
                  <a:lnTo>
                    <a:pt x="124333" y="372872"/>
                  </a:lnTo>
                  <a:lnTo>
                    <a:pt x="124333" y="248538"/>
                  </a:lnTo>
                  <a:lnTo>
                    <a:pt x="129214" y="224369"/>
                  </a:lnTo>
                  <a:lnTo>
                    <a:pt x="142525" y="204628"/>
                  </a:lnTo>
                  <a:lnTo>
                    <a:pt x="162266" y="191317"/>
                  </a:lnTo>
                  <a:lnTo>
                    <a:pt x="186436" y="186436"/>
                  </a:lnTo>
                  <a:lnTo>
                    <a:pt x="3468624" y="186436"/>
                  </a:lnTo>
                  <a:lnTo>
                    <a:pt x="3468624" y="124206"/>
                  </a:lnTo>
                  <a:lnTo>
                    <a:pt x="3344291" y="124206"/>
                  </a:lnTo>
                  <a:lnTo>
                    <a:pt x="3344291" y="62102"/>
                  </a:lnTo>
                  <a:lnTo>
                    <a:pt x="3282188" y="62102"/>
                  </a:lnTo>
                  <a:lnTo>
                    <a:pt x="3258018" y="57221"/>
                  </a:lnTo>
                  <a:lnTo>
                    <a:pt x="3238277" y="43910"/>
                  </a:lnTo>
                  <a:lnTo>
                    <a:pt x="3224966" y="24169"/>
                  </a:lnTo>
                  <a:lnTo>
                    <a:pt x="3220085" y="0"/>
                  </a:lnTo>
                  <a:close/>
                </a:path>
                <a:path extrusionOk="0" h="1864995" w="3469004">
                  <a:moveTo>
                    <a:pt x="3468624" y="186436"/>
                  </a:moveTo>
                  <a:lnTo>
                    <a:pt x="186436" y="186436"/>
                  </a:lnTo>
                  <a:lnTo>
                    <a:pt x="210605" y="191317"/>
                  </a:lnTo>
                  <a:lnTo>
                    <a:pt x="230346" y="204628"/>
                  </a:lnTo>
                  <a:lnTo>
                    <a:pt x="243657" y="224369"/>
                  </a:lnTo>
                  <a:lnTo>
                    <a:pt x="248538" y="248538"/>
                  </a:lnTo>
                  <a:lnTo>
                    <a:pt x="238775" y="296951"/>
                  </a:lnTo>
                  <a:lnTo>
                    <a:pt x="212153" y="336470"/>
                  </a:lnTo>
                  <a:lnTo>
                    <a:pt x="172672" y="363106"/>
                  </a:lnTo>
                  <a:lnTo>
                    <a:pt x="124333" y="372872"/>
                  </a:lnTo>
                  <a:lnTo>
                    <a:pt x="3468624" y="372872"/>
                  </a:lnTo>
                  <a:lnTo>
                    <a:pt x="3468624" y="186436"/>
                  </a:lnTo>
                  <a:close/>
                </a:path>
                <a:path extrusionOk="0" h="1864995" w="3469004">
                  <a:moveTo>
                    <a:pt x="3468624" y="0"/>
                  </a:moveTo>
                  <a:lnTo>
                    <a:pt x="3458858" y="48339"/>
                  </a:lnTo>
                  <a:lnTo>
                    <a:pt x="3432222" y="87820"/>
                  </a:lnTo>
                  <a:lnTo>
                    <a:pt x="3392703" y="114442"/>
                  </a:lnTo>
                  <a:lnTo>
                    <a:pt x="3344291" y="124206"/>
                  </a:lnTo>
                  <a:lnTo>
                    <a:pt x="3468624" y="124206"/>
                  </a:lnTo>
                  <a:lnTo>
                    <a:pt x="3468624" y="0"/>
                  </a:lnTo>
                  <a:close/>
                </a:path>
                <a:path extrusionOk="0" h="1864995" w="3469004">
                  <a:moveTo>
                    <a:pt x="3344291" y="0"/>
                  </a:moveTo>
                  <a:lnTo>
                    <a:pt x="3339409" y="24169"/>
                  </a:lnTo>
                  <a:lnTo>
                    <a:pt x="3326098" y="43910"/>
                  </a:lnTo>
                  <a:lnTo>
                    <a:pt x="3306357" y="57221"/>
                  </a:lnTo>
                  <a:lnTo>
                    <a:pt x="3282188" y="62102"/>
                  </a:lnTo>
                  <a:lnTo>
                    <a:pt x="3344291" y="62102"/>
                  </a:lnTo>
                  <a:lnTo>
                    <a:pt x="3344291" y="0"/>
                  </a:lnTo>
                  <a:close/>
                </a:path>
              </a:pathLst>
            </a:custGeom>
            <a:solidFill>
              <a:srgbClr val="D9EA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5170297" y="1115568"/>
              <a:ext cx="3344545" cy="497205"/>
            </a:xfrm>
            <a:custGeom>
              <a:rect b="b" l="l" r="r" t="t"/>
              <a:pathLst>
                <a:path extrusionOk="0" h="497205" w="3344545">
                  <a:moveTo>
                    <a:pt x="62102" y="310769"/>
                  </a:moveTo>
                  <a:lnTo>
                    <a:pt x="37933" y="315650"/>
                  </a:lnTo>
                  <a:lnTo>
                    <a:pt x="18192" y="328961"/>
                  </a:lnTo>
                  <a:lnTo>
                    <a:pt x="4881" y="348702"/>
                  </a:lnTo>
                  <a:lnTo>
                    <a:pt x="0" y="372872"/>
                  </a:lnTo>
                  <a:lnTo>
                    <a:pt x="0" y="497205"/>
                  </a:lnTo>
                  <a:lnTo>
                    <a:pt x="48339" y="487439"/>
                  </a:lnTo>
                  <a:lnTo>
                    <a:pt x="87820" y="460803"/>
                  </a:lnTo>
                  <a:lnTo>
                    <a:pt x="114442" y="421284"/>
                  </a:lnTo>
                  <a:lnTo>
                    <a:pt x="124205" y="372872"/>
                  </a:lnTo>
                  <a:lnTo>
                    <a:pt x="119324" y="348702"/>
                  </a:lnTo>
                  <a:lnTo>
                    <a:pt x="106013" y="328961"/>
                  </a:lnTo>
                  <a:lnTo>
                    <a:pt x="86272" y="315650"/>
                  </a:lnTo>
                  <a:lnTo>
                    <a:pt x="62102" y="310769"/>
                  </a:lnTo>
                  <a:close/>
                </a:path>
                <a:path extrusionOk="0" h="497205" w="3344545">
                  <a:moveTo>
                    <a:pt x="3344291" y="124333"/>
                  </a:moveTo>
                  <a:lnTo>
                    <a:pt x="3219957" y="124333"/>
                  </a:lnTo>
                  <a:lnTo>
                    <a:pt x="3219957" y="248666"/>
                  </a:lnTo>
                  <a:lnTo>
                    <a:pt x="3268370" y="238883"/>
                  </a:lnTo>
                  <a:lnTo>
                    <a:pt x="3307889" y="212217"/>
                  </a:lnTo>
                  <a:lnTo>
                    <a:pt x="3334525" y="172692"/>
                  </a:lnTo>
                  <a:lnTo>
                    <a:pt x="3344291" y="124333"/>
                  </a:lnTo>
                  <a:close/>
                </a:path>
                <a:path extrusionOk="0" h="497205" w="3344545">
                  <a:moveTo>
                    <a:pt x="3219957" y="0"/>
                  </a:moveTo>
                  <a:lnTo>
                    <a:pt x="3171618" y="9765"/>
                  </a:lnTo>
                  <a:lnTo>
                    <a:pt x="3132137" y="36401"/>
                  </a:lnTo>
                  <a:lnTo>
                    <a:pt x="3105515" y="75920"/>
                  </a:lnTo>
                  <a:lnTo>
                    <a:pt x="3095752" y="124333"/>
                  </a:lnTo>
                  <a:lnTo>
                    <a:pt x="3100633" y="148502"/>
                  </a:lnTo>
                  <a:lnTo>
                    <a:pt x="3113944" y="168243"/>
                  </a:lnTo>
                  <a:lnTo>
                    <a:pt x="3133685" y="181554"/>
                  </a:lnTo>
                  <a:lnTo>
                    <a:pt x="3157854" y="186436"/>
                  </a:lnTo>
                  <a:lnTo>
                    <a:pt x="3182024" y="181554"/>
                  </a:lnTo>
                  <a:lnTo>
                    <a:pt x="3201765" y="168243"/>
                  </a:lnTo>
                  <a:lnTo>
                    <a:pt x="3215076" y="148502"/>
                  </a:lnTo>
                  <a:lnTo>
                    <a:pt x="3219957" y="124333"/>
                  </a:lnTo>
                  <a:lnTo>
                    <a:pt x="3344291" y="124333"/>
                  </a:lnTo>
                  <a:lnTo>
                    <a:pt x="3334525" y="75920"/>
                  </a:lnTo>
                  <a:lnTo>
                    <a:pt x="3307889" y="36401"/>
                  </a:lnTo>
                  <a:lnTo>
                    <a:pt x="3268370" y="9765"/>
                  </a:lnTo>
                  <a:lnTo>
                    <a:pt x="3219957" y="0"/>
                  </a:lnTo>
                  <a:close/>
                </a:path>
              </a:pathLst>
            </a:custGeom>
            <a:solidFill>
              <a:srgbClr val="ADBBA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5045963" y="1115568"/>
              <a:ext cx="3469004" cy="1988820"/>
            </a:xfrm>
            <a:custGeom>
              <a:rect b="b" l="l" r="r" t="t"/>
              <a:pathLst>
                <a:path extrusionOk="0" h="1988820" w="3469004">
                  <a:moveTo>
                    <a:pt x="0" y="372872"/>
                  </a:moveTo>
                  <a:lnTo>
                    <a:pt x="9765" y="324532"/>
                  </a:lnTo>
                  <a:lnTo>
                    <a:pt x="36401" y="285051"/>
                  </a:lnTo>
                  <a:lnTo>
                    <a:pt x="75920" y="258429"/>
                  </a:lnTo>
                  <a:lnTo>
                    <a:pt x="124333" y="248666"/>
                  </a:lnTo>
                  <a:lnTo>
                    <a:pt x="3219958" y="248666"/>
                  </a:lnTo>
                  <a:lnTo>
                    <a:pt x="3219958" y="124333"/>
                  </a:lnTo>
                  <a:lnTo>
                    <a:pt x="3229740" y="75920"/>
                  </a:lnTo>
                  <a:lnTo>
                    <a:pt x="3256407" y="36401"/>
                  </a:lnTo>
                  <a:lnTo>
                    <a:pt x="3295931" y="9765"/>
                  </a:lnTo>
                  <a:lnTo>
                    <a:pt x="3344291" y="0"/>
                  </a:lnTo>
                  <a:lnTo>
                    <a:pt x="3392703" y="9765"/>
                  </a:lnTo>
                  <a:lnTo>
                    <a:pt x="3432222" y="36401"/>
                  </a:lnTo>
                  <a:lnTo>
                    <a:pt x="3458858" y="75920"/>
                  </a:lnTo>
                  <a:lnTo>
                    <a:pt x="3468624" y="124333"/>
                  </a:lnTo>
                  <a:lnTo>
                    <a:pt x="3468624" y="1615948"/>
                  </a:lnTo>
                  <a:lnTo>
                    <a:pt x="3458858" y="1664287"/>
                  </a:lnTo>
                  <a:lnTo>
                    <a:pt x="3432222" y="1703768"/>
                  </a:lnTo>
                  <a:lnTo>
                    <a:pt x="3392703" y="1730390"/>
                  </a:lnTo>
                  <a:lnTo>
                    <a:pt x="3344291" y="1740154"/>
                  </a:lnTo>
                  <a:lnTo>
                    <a:pt x="248665" y="1740154"/>
                  </a:lnTo>
                  <a:lnTo>
                    <a:pt x="248665" y="1864487"/>
                  </a:lnTo>
                  <a:lnTo>
                    <a:pt x="238883" y="1912899"/>
                  </a:lnTo>
                  <a:lnTo>
                    <a:pt x="212216" y="1952418"/>
                  </a:lnTo>
                  <a:lnTo>
                    <a:pt x="172692" y="1979054"/>
                  </a:lnTo>
                  <a:lnTo>
                    <a:pt x="124333" y="1988820"/>
                  </a:lnTo>
                  <a:lnTo>
                    <a:pt x="75920" y="1979054"/>
                  </a:lnTo>
                  <a:lnTo>
                    <a:pt x="36401" y="1952418"/>
                  </a:lnTo>
                  <a:lnTo>
                    <a:pt x="9765" y="1912899"/>
                  </a:lnTo>
                  <a:lnTo>
                    <a:pt x="0" y="1864487"/>
                  </a:lnTo>
                  <a:lnTo>
                    <a:pt x="0" y="372872"/>
                  </a:lnTo>
                  <a:close/>
                </a:path>
                <a:path extrusionOk="0" h="1988820" w="3469004">
                  <a:moveTo>
                    <a:pt x="3219958" y="248666"/>
                  </a:moveTo>
                  <a:lnTo>
                    <a:pt x="3344291" y="248666"/>
                  </a:lnTo>
                  <a:lnTo>
                    <a:pt x="3392703" y="238883"/>
                  </a:lnTo>
                  <a:lnTo>
                    <a:pt x="3432222" y="212217"/>
                  </a:lnTo>
                  <a:lnTo>
                    <a:pt x="3458858" y="172692"/>
                  </a:lnTo>
                  <a:lnTo>
                    <a:pt x="3468624" y="124333"/>
                  </a:lnTo>
                </a:path>
              </a:pathLst>
            </a:custGeom>
            <a:noFill/>
            <a:ln cap="flat" cmpd="sng" w="9525">
              <a:solidFill>
                <a:srgbClr val="4453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4" name="Google Shape;234;p3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261286" y="1235138"/>
              <a:ext cx="133730" cy="1338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37"/>
            <p:cNvSpPr/>
            <p:nvPr/>
          </p:nvSpPr>
          <p:spPr>
            <a:xfrm>
              <a:off x="5045963" y="1426337"/>
              <a:ext cx="248920" cy="1429385"/>
            </a:xfrm>
            <a:custGeom>
              <a:rect b="b" l="l" r="r" t="t"/>
              <a:pathLst>
                <a:path extrusionOk="0" h="1429385" w="248920">
                  <a:moveTo>
                    <a:pt x="124333" y="186436"/>
                  </a:moveTo>
                  <a:lnTo>
                    <a:pt x="124333" y="62102"/>
                  </a:lnTo>
                  <a:lnTo>
                    <a:pt x="142525" y="18192"/>
                  </a:lnTo>
                  <a:lnTo>
                    <a:pt x="186436" y="0"/>
                  </a:lnTo>
                  <a:lnTo>
                    <a:pt x="210605" y="4881"/>
                  </a:lnTo>
                  <a:lnTo>
                    <a:pt x="230346" y="18192"/>
                  </a:lnTo>
                  <a:lnTo>
                    <a:pt x="243657" y="37933"/>
                  </a:lnTo>
                  <a:lnTo>
                    <a:pt x="248538" y="62102"/>
                  </a:lnTo>
                  <a:lnTo>
                    <a:pt x="238775" y="110515"/>
                  </a:lnTo>
                  <a:lnTo>
                    <a:pt x="212153" y="150034"/>
                  </a:lnTo>
                  <a:lnTo>
                    <a:pt x="172672" y="176670"/>
                  </a:lnTo>
                  <a:lnTo>
                    <a:pt x="124333" y="186436"/>
                  </a:lnTo>
                  <a:lnTo>
                    <a:pt x="75920" y="176670"/>
                  </a:lnTo>
                  <a:lnTo>
                    <a:pt x="36401" y="150034"/>
                  </a:lnTo>
                  <a:lnTo>
                    <a:pt x="9765" y="110515"/>
                  </a:lnTo>
                  <a:lnTo>
                    <a:pt x="0" y="62102"/>
                  </a:lnTo>
                </a:path>
                <a:path extrusionOk="0" h="1429385" w="248920">
                  <a:moveTo>
                    <a:pt x="248665" y="62102"/>
                  </a:moveTo>
                  <a:lnTo>
                    <a:pt x="248665" y="1429385"/>
                  </a:lnTo>
                </a:path>
              </a:pathLst>
            </a:custGeom>
            <a:noFill/>
            <a:ln cap="flat" cmpd="sng" w="9525">
              <a:solidFill>
                <a:srgbClr val="4453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p37"/>
          <p:cNvSpPr txBox="1"/>
          <p:nvPr/>
        </p:nvSpPr>
        <p:spPr>
          <a:xfrm>
            <a:off x="5887339" y="1437513"/>
            <a:ext cx="7818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Ordinal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5887339" y="1943480"/>
            <a:ext cx="1899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Mode, Median, Proportion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5887339" y="2457450"/>
            <a:ext cx="4158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Mean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37"/>
          <p:cNvGrpSpPr/>
          <p:nvPr/>
        </p:nvGrpSpPr>
        <p:grpSpPr>
          <a:xfrm>
            <a:off x="2881883" y="1850135"/>
            <a:ext cx="3375661" cy="3220219"/>
            <a:chOff x="2881883" y="1850135"/>
            <a:chExt cx="3375661" cy="3220219"/>
          </a:xfrm>
        </p:grpSpPr>
        <p:pic>
          <p:nvPicPr>
            <p:cNvPr id="240" name="Google Shape;240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56860" y="1850135"/>
              <a:ext cx="397763" cy="368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3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356860" y="2368295"/>
              <a:ext cx="397763" cy="370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881883" y="2956566"/>
              <a:ext cx="3375661" cy="2113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3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10355" y="3236975"/>
              <a:ext cx="1418844" cy="1469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37"/>
            <p:cNvSpPr/>
            <p:nvPr/>
          </p:nvSpPr>
          <p:spPr>
            <a:xfrm>
              <a:off x="2945891" y="3126612"/>
              <a:ext cx="3252470" cy="1864995"/>
            </a:xfrm>
            <a:custGeom>
              <a:rect b="b" l="l" r="r" t="t"/>
              <a:pathLst>
                <a:path extrusionOk="0" h="1864995" w="3252470">
                  <a:moveTo>
                    <a:pt x="3252216" y="0"/>
                  </a:moveTo>
                  <a:lnTo>
                    <a:pt x="3242450" y="48359"/>
                  </a:lnTo>
                  <a:lnTo>
                    <a:pt x="3215814" y="87884"/>
                  </a:lnTo>
                  <a:lnTo>
                    <a:pt x="3176295" y="114550"/>
                  </a:lnTo>
                  <a:lnTo>
                    <a:pt x="3127883" y="124332"/>
                  </a:lnTo>
                  <a:lnTo>
                    <a:pt x="124332" y="124332"/>
                  </a:lnTo>
                  <a:lnTo>
                    <a:pt x="75920" y="134096"/>
                  </a:lnTo>
                  <a:lnTo>
                    <a:pt x="36401" y="160718"/>
                  </a:lnTo>
                  <a:lnTo>
                    <a:pt x="9765" y="200199"/>
                  </a:lnTo>
                  <a:lnTo>
                    <a:pt x="0" y="248538"/>
                  </a:lnTo>
                  <a:lnTo>
                    <a:pt x="0" y="1740179"/>
                  </a:lnTo>
                  <a:lnTo>
                    <a:pt x="9765" y="1788566"/>
                  </a:lnTo>
                  <a:lnTo>
                    <a:pt x="36401" y="1828079"/>
                  </a:lnTo>
                  <a:lnTo>
                    <a:pt x="75920" y="1854718"/>
                  </a:lnTo>
                  <a:lnTo>
                    <a:pt x="124332" y="1864487"/>
                  </a:lnTo>
                  <a:lnTo>
                    <a:pt x="172692" y="1854718"/>
                  </a:lnTo>
                  <a:lnTo>
                    <a:pt x="212217" y="1828079"/>
                  </a:lnTo>
                  <a:lnTo>
                    <a:pt x="238883" y="1788566"/>
                  </a:lnTo>
                  <a:lnTo>
                    <a:pt x="248665" y="1740179"/>
                  </a:lnTo>
                  <a:lnTo>
                    <a:pt x="248665" y="1615884"/>
                  </a:lnTo>
                  <a:lnTo>
                    <a:pt x="3127883" y="1615884"/>
                  </a:lnTo>
                  <a:lnTo>
                    <a:pt x="3176295" y="1606116"/>
                  </a:lnTo>
                  <a:lnTo>
                    <a:pt x="3215814" y="1579478"/>
                  </a:lnTo>
                  <a:lnTo>
                    <a:pt x="3242450" y="1539969"/>
                  </a:lnTo>
                  <a:lnTo>
                    <a:pt x="3252216" y="1491589"/>
                  </a:lnTo>
                  <a:lnTo>
                    <a:pt x="3252216" y="372872"/>
                  </a:lnTo>
                  <a:lnTo>
                    <a:pt x="124332" y="372872"/>
                  </a:lnTo>
                  <a:lnTo>
                    <a:pt x="124332" y="248538"/>
                  </a:lnTo>
                  <a:lnTo>
                    <a:pt x="129214" y="224369"/>
                  </a:lnTo>
                  <a:lnTo>
                    <a:pt x="142525" y="204628"/>
                  </a:lnTo>
                  <a:lnTo>
                    <a:pt x="162266" y="191317"/>
                  </a:lnTo>
                  <a:lnTo>
                    <a:pt x="186435" y="186436"/>
                  </a:lnTo>
                  <a:lnTo>
                    <a:pt x="3252216" y="186436"/>
                  </a:lnTo>
                  <a:lnTo>
                    <a:pt x="3252216" y="0"/>
                  </a:lnTo>
                  <a:close/>
                </a:path>
                <a:path extrusionOk="0" h="1864995" w="3252470">
                  <a:moveTo>
                    <a:pt x="3252216" y="186436"/>
                  </a:moveTo>
                  <a:lnTo>
                    <a:pt x="186435" y="186436"/>
                  </a:lnTo>
                  <a:lnTo>
                    <a:pt x="210625" y="191317"/>
                  </a:lnTo>
                  <a:lnTo>
                    <a:pt x="230409" y="204628"/>
                  </a:lnTo>
                  <a:lnTo>
                    <a:pt x="243764" y="224369"/>
                  </a:lnTo>
                  <a:lnTo>
                    <a:pt x="248665" y="248538"/>
                  </a:lnTo>
                  <a:lnTo>
                    <a:pt x="238883" y="296951"/>
                  </a:lnTo>
                  <a:lnTo>
                    <a:pt x="212217" y="336470"/>
                  </a:lnTo>
                  <a:lnTo>
                    <a:pt x="172692" y="363106"/>
                  </a:lnTo>
                  <a:lnTo>
                    <a:pt x="124332" y="372872"/>
                  </a:lnTo>
                  <a:lnTo>
                    <a:pt x="3252216" y="372872"/>
                  </a:lnTo>
                  <a:lnTo>
                    <a:pt x="3252216" y="186436"/>
                  </a:lnTo>
                  <a:close/>
                </a:path>
                <a:path extrusionOk="0" h="1864995" w="3252470">
                  <a:moveTo>
                    <a:pt x="3003677" y="0"/>
                  </a:moveTo>
                  <a:lnTo>
                    <a:pt x="3003677" y="124332"/>
                  </a:lnTo>
                  <a:lnTo>
                    <a:pt x="3127883" y="124332"/>
                  </a:lnTo>
                  <a:lnTo>
                    <a:pt x="3127883" y="62103"/>
                  </a:lnTo>
                  <a:lnTo>
                    <a:pt x="3065780" y="62103"/>
                  </a:lnTo>
                  <a:lnTo>
                    <a:pt x="3041610" y="57221"/>
                  </a:lnTo>
                  <a:lnTo>
                    <a:pt x="3021869" y="43910"/>
                  </a:lnTo>
                  <a:lnTo>
                    <a:pt x="3008558" y="24169"/>
                  </a:lnTo>
                  <a:lnTo>
                    <a:pt x="3003677" y="0"/>
                  </a:lnTo>
                  <a:close/>
                </a:path>
                <a:path extrusionOk="0" h="1864995" w="3252470">
                  <a:moveTo>
                    <a:pt x="3127883" y="0"/>
                  </a:moveTo>
                  <a:lnTo>
                    <a:pt x="3123001" y="24169"/>
                  </a:lnTo>
                  <a:lnTo>
                    <a:pt x="3109690" y="43910"/>
                  </a:lnTo>
                  <a:lnTo>
                    <a:pt x="3089949" y="57221"/>
                  </a:lnTo>
                  <a:lnTo>
                    <a:pt x="3065780" y="62103"/>
                  </a:lnTo>
                  <a:lnTo>
                    <a:pt x="3127883" y="62103"/>
                  </a:lnTo>
                  <a:lnTo>
                    <a:pt x="3127883" y="0"/>
                  </a:lnTo>
                  <a:close/>
                </a:path>
              </a:pathLst>
            </a:custGeom>
            <a:solidFill>
              <a:srgbClr val="CFE1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3070224" y="3002279"/>
              <a:ext cx="3128010" cy="497204"/>
            </a:xfrm>
            <a:custGeom>
              <a:rect b="b" l="l" r="r" t="t"/>
              <a:pathLst>
                <a:path extrusionOk="0" h="497204" w="3128010">
                  <a:moveTo>
                    <a:pt x="62102" y="310769"/>
                  </a:moveTo>
                  <a:lnTo>
                    <a:pt x="37933" y="315650"/>
                  </a:lnTo>
                  <a:lnTo>
                    <a:pt x="18192" y="328961"/>
                  </a:lnTo>
                  <a:lnTo>
                    <a:pt x="4881" y="348702"/>
                  </a:lnTo>
                  <a:lnTo>
                    <a:pt x="0" y="372871"/>
                  </a:lnTo>
                  <a:lnTo>
                    <a:pt x="0" y="497205"/>
                  </a:lnTo>
                  <a:lnTo>
                    <a:pt x="48359" y="487439"/>
                  </a:lnTo>
                  <a:lnTo>
                    <a:pt x="87884" y="460803"/>
                  </a:lnTo>
                  <a:lnTo>
                    <a:pt x="114550" y="421284"/>
                  </a:lnTo>
                  <a:lnTo>
                    <a:pt x="124332" y="372871"/>
                  </a:lnTo>
                  <a:lnTo>
                    <a:pt x="119431" y="348702"/>
                  </a:lnTo>
                  <a:lnTo>
                    <a:pt x="106076" y="328961"/>
                  </a:lnTo>
                  <a:lnTo>
                    <a:pt x="86292" y="315650"/>
                  </a:lnTo>
                  <a:lnTo>
                    <a:pt x="62102" y="310769"/>
                  </a:lnTo>
                  <a:close/>
                </a:path>
                <a:path extrusionOk="0" h="497204" w="3128010">
                  <a:moveTo>
                    <a:pt x="3127883" y="124332"/>
                  </a:moveTo>
                  <a:lnTo>
                    <a:pt x="3003550" y="124332"/>
                  </a:lnTo>
                  <a:lnTo>
                    <a:pt x="3003550" y="248665"/>
                  </a:lnTo>
                  <a:lnTo>
                    <a:pt x="3051962" y="238883"/>
                  </a:lnTo>
                  <a:lnTo>
                    <a:pt x="3091481" y="212217"/>
                  </a:lnTo>
                  <a:lnTo>
                    <a:pt x="3118117" y="172692"/>
                  </a:lnTo>
                  <a:lnTo>
                    <a:pt x="3127883" y="124332"/>
                  </a:lnTo>
                  <a:close/>
                </a:path>
                <a:path extrusionOk="0" h="497204" w="3128010">
                  <a:moveTo>
                    <a:pt x="3003550" y="0"/>
                  </a:moveTo>
                  <a:lnTo>
                    <a:pt x="2955190" y="9765"/>
                  </a:lnTo>
                  <a:lnTo>
                    <a:pt x="2915666" y="36401"/>
                  </a:lnTo>
                  <a:lnTo>
                    <a:pt x="2888999" y="75920"/>
                  </a:lnTo>
                  <a:lnTo>
                    <a:pt x="2879216" y="124332"/>
                  </a:lnTo>
                  <a:lnTo>
                    <a:pt x="2884118" y="148502"/>
                  </a:lnTo>
                  <a:lnTo>
                    <a:pt x="2897473" y="168243"/>
                  </a:lnTo>
                  <a:lnTo>
                    <a:pt x="2917257" y="181554"/>
                  </a:lnTo>
                  <a:lnTo>
                    <a:pt x="2941447" y="186436"/>
                  </a:lnTo>
                  <a:lnTo>
                    <a:pt x="2965616" y="181554"/>
                  </a:lnTo>
                  <a:lnTo>
                    <a:pt x="2985357" y="168243"/>
                  </a:lnTo>
                  <a:lnTo>
                    <a:pt x="2998668" y="148502"/>
                  </a:lnTo>
                  <a:lnTo>
                    <a:pt x="3003550" y="124332"/>
                  </a:lnTo>
                  <a:lnTo>
                    <a:pt x="3127883" y="124332"/>
                  </a:lnTo>
                  <a:lnTo>
                    <a:pt x="3118117" y="75920"/>
                  </a:lnTo>
                  <a:lnTo>
                    <a:pt x="3091481" y="36401"/>
                  </a:lnTo>
                  <a:lnTo>
                    <a:pt x="3051962" y="9765"/>
                  </a:lnTo>
                  <a:lnTo>
                    <a:pt x="3003550" y="0"/>
                  </a:lnTo>
                  <a:close/>
                </a:path>
              </a:pathLst>
            </a:custGeom>
            <a:solidFill>
              <a:srgbClr val="A6B6C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2945891" y="3002279"/>
              <a:ext cx="3252470" cy="1988820"/>
            </a:xfrm>
            <a:custGeom>
              <a:rect b="b" l="l" r="r" t="t"/>
              <a:pathLst>
                <a:path extrusionOk="0" h="1988820" w="3252470">
                  <a:moveTo>
                    <a:pt x="0" y="372871"/>
                  </a:moveTo>
                  <a:lnTo>
                    <a:pt x="9765" y="324512"/>
                  </a:lnTo>
                  <a:lnTo>
                    <a:pt x="36401" y="284988"/>
                  </a:lnTo>
                  <a:lnTo>
                    <a:pt x="75920" y="258321"/>
                  </a:lnTo>
                  <a:lnTo>
                    <a:pt x="124332" y="248538"/>
                  </a:lnTo>
                  <a:lnTo>
                    <a:pt x="3003677" y="248665"/>
                  </a:lnTo>
                  <a:lnTo>
                    <a:pt x="3003677" y="124332"/>
                  </a:lnTo>
                  <a:lnTo>
                    <a:pt x="3013440" y="75920"/>
                  </a:lnTo>
                  <a:lnTo>
                    <a:pt x="3040062" y="36401"/>
                  </a:lnTo>
                  <a:lnTo>
                    <a:pt x="3079543" y="9765"/>
                  </a:lnTo>
                  <a:lnTo>
                    <a:pt x="3127883" y="0"/>
                  </a:lnTo>
                  <a:lnTo>
                    <a:pt x="3176295" y="9765"/>
                  </a:lnTo>
                  <a:lnTo>
                    <a:pt x="3215814" y="36401"/>
                  </a:lnTo>
                  <a:lnTo>
                    <a:pt x="3242450" y="75920"/>
                  </a:lnTo>
                  <a:lnTo>
                    <a:pt x="3252216" y="124332"/>
                  </a:lnTo>
                  <a:lnTo>
                    <a:pt x="3252216" y="1615922"/>
                  </a:lnTo>
                  <a:lnTo>
                    <a:pt x="3242450" y="1664302"/>
                  </a:lnTo>
                  <a:lnTo>
                    <a:pt x="3215814" y="1703811"/>
                  </a:lnTo>
                  <a:lnTo>
                    <a:pt x="3176295" y="1730449"/>
                  </a:lnTo>
                  <a:lnTo>
                    <a:pt x="3127883" y="1740217"/>
                  </a:lnTo>
                  <a:lnTo>
                    <a:pt x="248665" y="1740217"/>
                  </a:lnTo>
                  <a:lnTo>
                    <a:pt x="248665" y="1864512"/>
                  </a:lnTo>
                  <a:lnTo>
                    <a:pt x="238883" y="1912899"/>
                  </a:lnTo>
                  <a:lnTo>
                    <a:pt x="212217" y="1952412"/>
                  </a:lnTo>
                  <a:lnTo>
                    <a:pt x="172692" y="1979051"/>
                  </a:lnTo>
                  <a:lnTo>
                    <a:pt x="124332" y="1988820"/>
                  </a:lnTo>
                  <a:lnTo>
                    <a:pt x="75920" y="1979051"/>
                  </a:lnTo>
                  <a:lnTo>
                    <a:pt x="36401" y="1952412"/>
                  </a:lnTo>
                  <a:lnTo>
                    <a:pt x="9765" y="1912899"/>
                  </a:lnTo>
                  <a:lnTo>
                    <a:pt x="0" y="1864512"/>
                  </a:lnTo>
                  <a:lnTo>
                    <a:pt x="0" y="372871"/>
                  </a:lnTo>
                  <a:close/>
                </a:path>
                <a:path extrusionOk="0" h="1988820" w="3252470">
                  <a:moveTo>
                    <a:pt x="3003677" y="248665"/>
                  </a:moveTo>
                  <a:lnTo>
                    <a:pt x="3127883" y="248665"/>
                  </a:lnTo>
                  <a:lnTo>
                    <a:pt x="3176295" y="238883"/>
                  </a:lnTo>
                  <a:lnTo>
                    <a:pt x="3215814" y="212217"/>
                  </a:lnTo>
                  <a:lnTo>
                    <a:pt x="3242450" y="172692"/>
                  </a:lnTo>
                  <a:lnTo>
                    <a:pt x="3252216" y="124332"/>
                  </a:lnTo>
                </a:path>
              </a:pathLst>
            </a:custGeom>
            <a:noFill/>
            <a:ln cap="flat" cmpd="sng" w="9525">
              <a:solidFill>
                <a:srgbClr val="4453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7" name="Google Shape;247;p3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944806" y="3121850"/>
              <a:ext cx="133730" cy="133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37"/>
            <p:cNvSpPr/>
            <p:nvPr/>
          </p:nvSpPr>
          <p:spPr>
            <a:xfrm>
              <a:off x="2945891" y="3313048"/>
              <a:ext cx="248919" cy="1430020"/>
            </a:xfrm>
            <a:custGeom>
              <a:rect b="b" l="l" r="r" t="t"/>
              <a:pathLst>
                <a:path extrusionOk="0" h="1430020" w="248919">
                  <a:moveTo>
                    <a:pt x="124332" y="186436"/>
                  </a:moveTo>
                  <a:lnTo>
                    <a:pt x="124332" y="62102"/>
                  </a:lnTo>
                  <a:lnTo>
                    <a:pt x="142525" y="18192"/>
                  </a:lnTo>
                  <a:lnTo>
                    <a:pt x="186435" y="0"/>
                  </a:lnTo>
                  <a:lnTo>
                    <a:pt x="210605" y="4881"/>
                  </a:lnTo>
                  <a:lnTo>
                    <a:pt x="230346" y="18192"/>
                  </a:lnTo>
                  <a:lnTo>
                    <a:pt x="243657" y="37933"/>
                  </a:lnTo>
                  <a:lnTo>
                    <a:pt x="248538" y="62102"/>
                  </a:lnTo>
                  <a:lnTo>
                    <a:pt x="238775" y="110515"/>
                  </a:lnTo>
                  <a:lnTo>
                    <a:pt x="212153" y="150034"/>
                  </a:lnTo>
                  <a:lnTo>
                    <a:pt x="172672" y="176670"/>
                  </a:lnTo>
                  <a:lnTo>
                    <a:pt x="124332" y="186436"/>
                  </a:lnTo>
                  <a:lnTo>
                    <a:pt x="75920" y="176670"/>
                  </a:lnTo>
                  <a:lnTo>
                    <a:pt x="36401" y="150034"/>
                  </a:lnTo>
                  <a:lnTo>
                    <a:pt x="9765" y="110515"/>
                  </a:lnTo>
                  <a:lnTo>
                    <a:pt x="0" y="62102"/>
                  </a:lnTo>
                </a:path>
                <a:path extrusionOk="0" h="1430020" w="248919">
                  <a:moveTo>
                    <a:pt x="248665" y="62102"/>
                  </a:moveTo>
                  <a:lnTo>
                    <a:pt x="248665" y="1429448"/>
                  </a:lnTo>
                </a:path>
              </a:pathLst>
            </a:custGeom>
            <a:noFill/>
            <a:ln cap="flat" cmpd="sng" w="9525">
              <a:solidFill>
                <a:srgbClr val="4453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Google Shape;249;p37"/>
          <p:cNvSpPr txBox="1"/>
          <p:nvPr/>
        </p:nvSpPr>
        <p:spPr>
          <a:xfrm>
            <a:off x="3787902" y="3324225"/>
            <a:ext cx="1071300" cy="12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A5293"/>
                </a:solidFill>
                <a:latin typeface="Arial"/>
                <a:ea typeface="Arial"/>
                <a:cs typeface="Arial"/>
                <a:sym typeface="Arial"/>
              </a:rPr>
              <a:t>Numerical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Mean, Median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None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Mode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37"/>
          <p:cNvGrpSpPr/>
          <p:nvPr/>
        </p:nvGrpSpPr>
        <p:grpSpPr>
          <a:xfrm>
            <a:off x="3281171" y="3718559"/>
            <a:ext cx="396239" cy="908304"/>
            <a:chOff x="3281171" y="3718559"/>
            <a:chExt cx="396239" cy="908304"/>
          </a:xfrm>
        </p:grpSpPr>
        <p:pic>
          <p:nvPicPr>
            <p:cNvPr id="251" name="Google Shape;251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81171" y="3718559"/>
              <a:ext cx="396239" cy="370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281171" y="4256531"/>
              <a:ext cx="396239" cy="370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Google Shape;253;p37"/>
          <p:cNvSpPr txBox="1"/>
          <p:nvPr/>
        </p:nvSpPr>
        <p:spPr>
          <a:xfrm>
            <a:off x="628904" y="4859783"/>
            <a:ext cx="1978800" cy="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4282"/>
                </a:solidFill>
                <a:latin typeface="Arial"/>
                <a:ea typeface="Arial"/>
                <a:cs typeface="Arial"/>
                <a:sym typeface="Arial"/>
              </a:rPr>
              <a:t>© Copyright National University of Singapore. All Rights Reserved.</a:t>
            </a:r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7"/>
          <p:cNvSpPr txBox="1"/>
          <p:nvPr>
            <p:ph idx="12" type="sldNum"/>
          </p:nvPr>
        </p:nvSpPr>
        <p:spPr>
          <a:xfrm>
            <a:off x="8649969" y="4864820"/>
            <a:ext cx="259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475">
            <a:spAutoFit/>
          </a:bodyPr>
          <a:lstStyle/>
          <a:p>
            <a:pPr indent="0" lvl="0" marL="38100" rtl="0" algn="r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Variability ကို တိုင်းသည်</a:t>
            </a:r>
            <a:endParaRPr/>
          </a:p>
        </p:txBody>
      </p:sp>
      <p:sp>
        <p:nvSpPr>
          <p:cNvPr id="260" name="Google Shape;260;p38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r>
              <a:rPr b="1" lang="en"/>
              <a:t>The Range </a:t>
            </a:r>
            <a:r>
              <a:rPr lang="en"/>
              <a:t>- အမြင့်ဆုံးနဲ့ အနိမ့်ဆုံး တန်ဖိုးအကြား ကွာခြားမှု</a:t>
            </a:r>
            <a:endParaRPr/>
          </a:p>
          <a:p>
            <a:pPr indent="-151447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en"/>
              <a:t>For example, if the largest value in the data set is 2,000 meters, and the smallest value is 100 meters, the range is 1,900 meters</a:t>
            </a:r>
            <a:endParaRPr/>
          </a:p>
          <a:p>
            <a:pPr indent="-151447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en"/>
              <a:t>If the mean value for this data set is 560 meters, then this range is relatively large; it is almost three times the mean. In situations like this, it can be useful to state the range and the mean together: “The average distance is 560 meters, with a range of 1,900 meters."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Variability ကို တိုင်းသည်</a:t>
            </a:r>
            <a:endParaRPr/>
          </a:p>
        </p:txBody>
      </p:sp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r>
              <a:rPr b="1" lang="en"/>
              <a:t>The Standard Deviation(စံသွေဖီခြင်း) </a:t>
            </a:r>
            <a:r>
              <a:rPr lang="en"/>
              <a:t>– mean ကနေ ဘယ်လောက် ကွာဟနေလဲ ကြည့်သည်</a:t>
            </a:r>
            <a:endParaRPr/>
          </a:p>
          <a:p>
            <a:pPr indent="-131445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en"/>
              <a:t>SD မြင့်ရင် ဂဏန်းတွေအကြား ကွာခြားမှုများ</a:t>
            </a:r>
            <a:endParaRPr/>
          </a:p>
          <a:p>
            <a:pPr indent="-131445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en"/>
              <a:t>SD နိမ့်ရင် ကွားခြားမှုနည်း</a:t>
            </a:r>
            <a:endParaRPr/>
          </a:p>
          <a:p>
            <a:pPr indent="-131445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en"/>
              <a:t>SD သုညဆို ကွားခြားမှု မရှိတာ</a:t>
            </a:r>
            <a:endParaRPr/>
          </a:p>
          <a:p>
            <a:pPr indent="-3810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0"/>
          <p:cNvPicPr preferRelativeResize="0"/>
          <p:nvPr/>
        </p:nvPicPr>
        <p:blipFill rotWithShape="1">
          <a:blip r:embed="rId3">
            <a:alphaModFix/>
          </a:blip>
          <a:srcRect b="6910" l="12311" r="19251" t="9323"/>
          <a:stretch/>
        </p:blipFill>
        <p:spPr>
          <a:xfrm>
            <a:off x="3330241" y="669498"/>
            <a:ext cx="5813758" cy="316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0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Variability ကို တိုင်းသည်</a:t>
            </a:r>
            <a:endParaRPr/>
          </a:p>
        </p:txBody>
      </p:sp>
      <p:sp>
        <p:nvSpPr>
          <p:cNvPr id="273" name="Google Shape;273;p40"/>
          <p:cNvSpPr txBox="1"/>
          <p:nvPr>
            <p:ph idx="1" type="body"/>
          </p:nvPr>
        </p:nvSpPr>
        <p:spPr>
          <a:xfrm>
            <a:off x="140678" y="3837844"/>
            <a:ext cx="88584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3537"/>
              </a:buClr>
              <a:buSzPct val="100000"/>
              <a:buNone/>
            </a:pPr>
            <a:r>
              <a:rPr lang="en" sz="1500">
                <a:solidFill>
                  <a:srgbClr val="313537"/>
                </a:solidFill>
              </a:rPr>
              <a:t>E.g. The average height of an American man is 70 inches, with a standard deviation of 3 inches. Because heights are distributed normally (that is, they occur in a normal distribution), we know that 68 percent of American men are within one standard deviation of the mean in height. This means 68 percent of American men are within 3 inches of 70 inches in height, or between 67 and 73 inches tall. </a:t>
            </a:r>
            <a:endParaRPr sz="1500"/>
          </a:p>
          <a:p>
            <a:pPr indent="-7620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/>
          <p:nvPr>
            <p:ph type="title"/>
          </p:nvPr>
        </p:nvSpPr>
        <p:spPr>
          <a:xfrm>
            <a:off x="707542" y="435102"/>
            <a:ext cx="45867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4282"/>
                </a:solidFill>
              </a:rPr>
              <a:t>What is a Distribution?</a:t>
            </a:r>
            <a:endParaRPr sz="3300"/>
          </a:p>
        </p:txBody>
      </p:sp>
      <p:grpSp>
        <p:nvGrpSpPr>
          <p:cNvPr id="279" name="Google Shape;279;p41"/>
          <p:cNvGrpSpPr/>
          <p:nvPr/>
        </p:nvGrpSpPr>
        <p:grpSpPr>
          <a:xfrm>
            <a:off x="565404" y="1211468"/>
            <a:ext cx="7252712" cy="942000"/>
            <a:chOff x="565404" y="1211468"/>
            <a:chExt cx="7252712" cy="942000"/>
          </a:xfrm>
        </p:grpSpPr>
        <p:sp>
          <p:nvSpPr>
            <p:cNvPr id="280" name="Google Shape;280;p41"/>
            <p:cNvSpPr/>
            <p:nvPr/>
          </p:nvSpPr>
          <p:spPr>
            <a:xfrm>
              <a:off x="579116" y="1211468"/>
              <a:ext cx="7239000" cy="94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1" name="Google Shape;281;p41"/>
            <p:cNvSpPr/>
            <p:nvPr/>
          </p:nvSpPr>
          <p:spPr>
            <a:xfrm>
              <a:off x="565404" y="1269466"/>
              <a:ext cx="7194900" cy="868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629412" y="1232916"/>
              <a:ext cx="7143115" cy="845819"/>
            </a:xfrm>
            <a:custGeom>
              <a:rect b="b" l="l" r="r" t="t"/>
              <a:pathLst>
                <a:path extrusionOk="0" h="845819" w="7143115">
                  <a:moveTo>
                    <a:pt x="7002017" y="0"/>
                  </a:moveTo>
                  <a:lnTo>
                    <a:pt x="140969" y="0"/>
                  </a:lnTo>
                  <a:lnTo>
                    <a:pt x="96414" y="7187"/>
                  </a:lnTo>
                  <a:lnTo>
                    <a:pt x="57716" y="27200"/>
                  </a:lnTo>
                  <a:lnTo>
                    <a:pt x="27200" y="57716"/>
                  </a:lnTo>
                  <a:lnTo>
                    <a:pt x="7187" y="96414"/>
                  </a:lnTo>
                  <a:lnTo>
                    <a:pt x="0" y="140970"/>
                  </a:lnTo>
                  <a:lnTo>
                    <a:pt x="0" y="704850"/>
                  </a:lnTo>
                  <a:lnTo>
                    <a:pt x="7187" y="749405"/>
                  </a:lnTo>
                  <a:lnTo>
                    <a:pt x="27200" y="788103"/>
                  </a:lnTo>
                  <a:lnTo>
                    <a:pt x="57716" y="818619"/>
                  </a:lnTo>
                  <a:lnTo>
                    <a:pt x="96414" y="838632"/>
                  </a:lnTo>
                  <a:lnTo>
                    <a:pt x="140969" y="845820"/>
                  </a:lnTo>
                  <a:lnTo>
                    <a:pt x="7002017" y="845820"/>
                  </a:lnTo>
                  <a:lnTo>
                    <a:pt x="7046573" y="838632"/>
                  </a:lnTo>
                  <a:lnTo>
                    <a:pt x="7085271" y="818619"/>
                  </a:lnTo>
                  <a:lnTo>
                    <a:pt x="7115787" y="788103"/>
                  </a:lnTo>
                  <a:lnTo>
                    <a:pt x="7135800" y="749405"/>
                  </a:lnTo>
                  <a:lnTo>
                    <a:pt x="7142988" y="704850"/>
                  </a:lnTo>
                  <a:lnTo>
                    <a:pt x="7142988" y="140970"/>
                  </a:lnTo>
                  <a:lnTo>
                    <a:pt x="7135800" y="96414"/>
                  </a:lnTo>
                  <a:lnTo>
                    <a:pt x="7115787" y="57716"/>
                  </a:lnTo>
                  <a:lnTo>
                    <a:pt x="7085271" y="27200"/>
                  </a:lnTo>
                  <a:lnTo>
                    <a:pt x="7046573" y="7187"/>
                  </a:lnTo>
                  <a:lnTo>
                    <a:pt x="7002017" y="0"/>
                  </a:lnTo>
                  <a:close/>
                </a:path>
              </a:pathLst>
            </a:custGeom>
            <a:solidFill>
              <a:srgbClr val="CFE1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83" name="Google Shape;283;p41"/>
          <p:cNvSpPr txBox="1"/>
          <p:nvPr/>
        </p:nvSpPr>
        <p:spPr>
          <a:xfrm>
            <a:off x="748690" y="1351026"/>
            <a:ext cx="68301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Distribution </a:t>
            </a:r>
            <a:r>
              <a:rPr b="1" lang="en" sz="1800">
                <a:solidFill>
                  <a:srgbClr val="00428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 orientation of data points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, that represents all  possible values for a set of data, and how often those values occur.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1"/>
          <p:cNvSpPr txBox="1"/>
          <p:nvPr/>
        </p:nvSpPr>
        <p:spPr>
          <a:xfrm>
            <a:off x="5176265" y="2716529"/>
            <a:ext cx="25890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Each bar represents a mark.  Mode for this data set is 22.  Roughly what proportion of  marks are 22?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41"/>
          <p:cNvGrpSpPr/>
          <p:nvPr/>
        </p:nvGrpSpPr>
        <p:grpSpPr>
          <a:xfrm>
            <a:off x="571219" y="2357088"/>
            <a:ext cx="4141500" cy="2341500"/>
            <a:chOff x="571219" y="2357088"/>
            <a:chExt cx="4141500" cy="2341500"/>
          </a:xfrm>
        </p:grpSpPr>
        <p:sp>
          <p:nvSpPr>
            <p:cNvPr id="286" name="Google Shape;286;p41"/>
            <p:cNvSpPr/>
            <p:nvPr/>
          </p:nvSpPr>
          <p:spPr>
            <a:xfrm>
              <a:off x="571219" y="2357088"/>
              <a:ext cx="4141500" cy="2341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3628643" y="2586228"/>
              <a:ext cx="108585" cy="1728470"/>
            </a:xfrm>
            <a:custGeom>
              <a:rect b="b" l="l" r="r" t="t"/>
              <a:pathLst>
                <a:path extrusionOk="0" h="1728470" w="108585">
                  <a:moveTo>
                    <a:pt x="90169" y="0"/>
                  </a:moveTo>
                  <a:lnTo>
                    <a:pt x="18033" y="0"/>
                  </a:lnTo>
                  <a:lnTo>
                    <a:pt x="11037" y="1424"/>
                  </a:lnTo>
                  <a:lnTo>
                    <a:pt x="5302" y="5302"/>
                  </a:lnTo>
                  <a:lnTo>
                    <a:pt x="1424" y="11037"/>
                  </a:lnTo>
                  <a:lnTo>
                    <a:pt x="0" y="18034"/>
                  </a:lnTo>
                  <a:lnTo>
                    <a:pt x="0" y="1710182"/>
                  </a:lnTo>
                  <a:lnTo>
                    <a:pt x="1424" y="1717200"/>
                  </a:lnTo>
                  <a:lnTo>
                    <a:pt x="5302" y="1722932"/>
                  </a:lnTo>
                  <a:lnTo>
                    <a:pt x="11037" y="1726798"/>
                  </a:lnTo>
                  <a:lnTo>
                    <a:pt x="18033" y="1728216"/>
                  </a:lnTo>
                  <a:lnTo>
                    <a:pt x="90169" y="1728216"/>
                  </a:lnTo>
                  <a:lnTo>
                    <a:pt x="97166" y="1726798"/>
                  </a:lnTo>
                  <a:lnTo>
                    <a:pt x="102901" y="1722932"/>
                  </a:lnTo>
                  <a:lnTo>
                    <a:pt x="106779" y="1717200"/>
                  </a:lnTo>
                  <a:lnTo>
                    <a:pt x="108203" y="1710182"/>
                  </a:lnTo>
                  <a:lnTo>
                    <a:pt x="108203" y="18034"/>
                  </a:lnTo>
                  <a:lnTo>
                    <a:pt x="106779" y="11037"/>
                  </a:lnTo>
                  <a:lnTo>
                    <a:pt x="102901" y="5302"/>
                  </a:lnTo>
                  <a:lnTo>
                    <a:pt x="97166" y="1424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B6D6A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3628643" y="2586228"/>
              <a:ext cx="108585" cy="1728470"/>
            </a:xfrm>
            <a:custGeom>
              <a:rect b="b" l="l" r="r" t="t"/>
              <a:pathLst>
                <a:path extrusionOk="0" h="1728470" w="108585">
                  <a:moveTo>
                    <a:pt x="0" y="18034"/>
                  </a:moveTo>
                  <a:lnTo>
                    <a:pt x="1424" y="11037"/>
                  </a:lnTo>
                  <a:lnTo>
                    <a:pt x="5302" y="5302"/>
                  </a:lnTo>
                  <a:lnTo>
                    <a:pt x="11037" y="1424"/>
                  </a:lnTo>
                  <a:lnTo>
                    <a:pt x="18033" y="0"/>
                  </a:lnTo>
                  <a:lnTo>
                    <a:pt x="90169" y="0"/>
                  </a:lnTo>
                  <a:lnTo>
                    <a:pt x="97166" y="1424"/>
                  </a:lnTo>
                  <a:lnTo>
                    <a:pt x="102901" y="5302"/>
                  </a:lnTo>
                  <a:lnTo>
                    <a:pt x="106779" y="11037"/>
                  </a:lnTo>
                  <a:lnTo>
                    <a:pt x="108203" y="18034"/>
                  </a:lnTo>
                  <a:lnTo>
                    <a:pt x="108203" y="1710182"/>
                  </a:lnTo>
                  <a:lnTo>
                    <a:pt x="106779" y="1717200"/>
                  </a:lnTo>
                  <a:lnTo>
                    <a:pt x="102901" y="1722932"/>
                  </a:lnTo>
                  <a:lnTo>
                    <a:pt x="97166" y="1726798"/>
                  </a:lnTo>
                  <a:lnTo>
                    <a:pt x="90169" y="1728216"/>
                  </a:lnTo>
                  <a:lnTo>
                    <a:pt x="18033" y="1728216"/>
                  </a:lnTo>
                  <a:lnTo>
                    <a:pt x="11037" y="1726798"/>
                  </a:lnTo>
                  <a:lnTo>
                    <a:pt x="5302" y="1722932"/>
                  </a:lnTo>
                  <a:lnTo>
                    <a:pt x="1424" y="1717200"/>
                  </a:lnTo>
                  <a:lnTo>
                    <a:pt x="0" y="1710182"/>
                  </a:lnTo>
                  <a:lnTo>
                    <a:pt x="0" y="18034"/>
                  </a:lnTo>
                  <a:close/>
                </a:path>
              </a:pathLst>
            </a:custGeom>
            <a:noFill/>
            <a:ln cap="flat" cmpd="sng" w="9525">
              <a:solidFill>
                <a:srgbClr val="4453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1223009" y="2586990"/>
              <a:ext cx="2406015" cy="8889"/>
            </a:xfrm>
            <a:custGeom>
              <a:rect b="b" l="l" r="r" t="t"/>
              <a:pathLst>
                <a:path extrusionOk="0" h="8889" w="2406015">
                  <a:moveTo>
                    <a:pt x="0" y="0"/>
                  </a:moveTo>
                  <a:lnTo>
                    <a:pt x="2405761" y="8890"/>
                  </a:lnTo>
                </a:path>
              </a:pathLst>
            </a:custGeom>
            <a:noFill/>
            <a:ln cap="flat" cmpd="sng" w="38100">
              <a:solidFill>
                <a:srgbClr val="44536A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90" name="Google Shape;290;p41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291" name="Google Shape;291;p41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type="title"/>
          </p:nvPr>
        </p:nvSpPr>
        <p:spPr>
          <a:xfrm>
            <a:off x="707542" y="496011"/>
            <a:ext cx="43650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282"/>
                </a:solidFill>
              </a:rPr>
              <a:t>Histogram VS Bar Chart</a:t>
            </a:r>
            <a:endParaRPr sz="3000"/>
          </a:p>
        </p:txBody>
      </p:sp>
      <p:grpSp>
        <p:nvGrpSpPr>
          <p:cNvPr id="297" name="Google Shape;297;p42"/>
          <p:cNvGrpSpPr/>
          <p:nvPr/>
        </p:nvGrpSpPr>
        <p:grpSpPr>
          <a:xfrm>
            <a:off x="579108" y="1164348"/>
            <a:ext cx="7315200" cy="1233000"/>
            <a:chOff x="579108" y="1164348"/>
            <a:chExt cx="7315200" cy="1233000"/>
          </a:xfrm>
        </p:grpSpPr>
        <p:sp>
          <p:nvSpPr>
            <p:cNvPr id="298" name="Google Shape;298;p42"/>
            <p:cNvSpPr/>
            <p:nvPr/>
          </p:nvSpPr>
          <p:spPr>
            <a:xfrm>
              <a:off x="579108" y="1179493"/>
              <a:ext cx="7315200" cy="1179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9" name="Google Shape;299;p42"/>
            <p:cNvSpPr/>
            <p:nvPr/>
          </p:nvSpPr>
          <p:spPr>
            <a:xfrm>
              <a:off x="598931" y="1164348"/>
              <a:ext cx="7129200" cy="1233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629411" y="1210055"/>
              <a:ext cx="7219315" cy="1076325"/>
            </a:xfrm>
            <a:custGeom>
              <a:rect b="b" l="l" r="r" t="t"/>
              <a:pathLst>
                <a:path extrusionOk="0" h="1076325" w="7219315">
                  <a:moveTo>
                    <a:pt x="7039863" y="0"/>
                  </a:moveTo>
                  <a:lnTo>
                    <a:pt x="179323" y="0"/>
                  </a:lnTo>
                  <a:lnTo>
                    <a:pt x="131653" y="6404"/>
                  </a:lnTo>
                  <a:lnTo>
                    <a:pt x="88817" y="24478"/>
                  </a:lnTo>
                  <a:lnTo>
                    <a:pt x="52524" y="52514"/>
                  </a:lnTo>
                  <a:lnTo>
                    <a:pt x="24483" y="88805"/>
                  </a:lnTo>
                  <a:lnTo>
                    <a:pt x="6405" y="131644"/>
                  </a:lnTo>
                  <a:lnTo>
                    <a:pt x="0" y="179324"/>
                  </a:lnTo>
                  <a:lnTo>
                    <a:pt x="0" y="896620"/>
                  </a:lnTo>
                  <a:lnTo>
                    <a:pt x="6405" y="944299"/>
                  </a:lnTo>
                  <a:lnTo>
                    <a:pt x="24483" y="987138"/>
                  </a:lnTo>
                  <a:lnTo>
                    <a:pt x="52524" y="1023429"/>
                  </a:lnTo>
                  <a:lnTo>
                    <a:pt x="88817" y="1051465"/>
                  </a:lnTo>
                  <a:lnTo>
                    <a:pt x="131653" y="1069539"/>
                  </a:lnTo>
                  <a:lnTo>
                    <a:pt x="179323" y="1075944"/>
                  </a:lnTo>
                  <a:lnTo>
                    <a:pt x="7039863" y="1075944"/>
                  </a:lnTo>
                  <a:lnTo>
                    <a:pt x="7087543" y="1069539"/>
                  </a:lnTo>
                  <a:lnTo>
                    <a:pt x="7130382" y="1051465"/>
                  </a:lnTo>
                  <a:lnTo>
                    <a:pt x="7166673" y="1023429"/>
                  </a:lnTo>
                  <a:lnTo>
                    <a:pt x="7194709" y="987138"/>
                  </a:lnTo>
                  <a:lnTo>
                    <a:pt x="7212783" y="944299"/>
                  </a:lnTo>
                  <a:lnTo>
                    <a:pt x="7219188" y="896620"/>
                  </a:lnTo>
                  <a:lnTo>
                    <a:pt x="7219188" y="179324"/>
                  </a:lnTo>
                  <a:lnTo>
                    <a:pt x="7212783" y="131644"/>
                  </a:lnTo>
                  <a:lnTo>
                    <a:pt x="7194709" y="88805"/>
                  </a:lnTo>
                  <a:lnTo>
                    <a:pt x="7166673" y="52514"/>
                  </a:lnTo>
                  <a:lnTo>
                    <a:pt x="7130382" y="24478"/>
                  </a:lnTo>
                  <a:lnTo>
                    <a:pt x="7087543" y="6404"/>
                  </a:lnTo>
                  <a:lnTo>
                    <a:pt x="7039863" y="0"/>
                  </a:lnTo>
                  <a:close/>
                </a:path>
              </a:pathLst>
            </a:custGeom>
            <a:solidFill>
              <a:srgbClr val="CFE1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01" name="Google Shape;301;p42"/>
          <p:cNvSpPr txBox="1"/>
          <p:nvPr/>
        </p:nvSpPr>
        <p:spPr>
          <a:xfrm>
            <a:off x="759968" y="1245184"/>
            <a:ext cx="6760800" cy="1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A histogram can </a:t>
            </a:r>
            <a:r>
              <a:rPr b="1" lang="en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show distributions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whereas a bar chart can </a:t>
            </a:r>
            <a:r>
              <a:rPr b="1" lang="en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compare across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categories of a variable</a:t>
            </a:r>
            <a:r>
              <a:rPr b="1" lang="en" sz="1500"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459740" rtl="0" algn="l">
              <a:lnSpc>
                <a:spcPct val="108000"/>
              </a:lnSpc>
              <a:spcBef>
                <a:spcPts val="815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X-axis on a histogram is a number line and the ordering of the bars are not  interchangeable.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4446740" y="2496121"/>
            <a:ext cx="3788700" cy="2245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3" name="Google Shape;303;p42"/>
          <p:cNvSpPr/>
          <p:nvPr/>
        </p:nvSpPr>
        <p:spPr>
          <a:xfrm>
            <a:off x="374856" y="2637885"/>
            <a:ext cx="3494100" cy="20805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4" name="Google Shape;304;p42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305" name="Google Shape;305;p42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/>
          <p:nvPr>
            <p:ph type="title"/>
          </p:nvPr>
        </p:nvSpPr>
        <p:spPr>
          <a:xfrm>
            <a:off x="707542" y="469772"/>
            <a:ext cx="19584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4282"/>
                </a:solidFill>
              </a:rPr>
              <a:t>Box Plots</a:t>
            </a:r>
            <a:endParaRPr sz="3300"/>
          </a:p>
        </p:txBody>
      </p:sp>
      <p:sp>
        <p:nvSpPr>
          <p:cNvPr id="311" name="Google Shape;311;p43"/>
          <p:cNvSpPr txBox="1"/>
          <p:nvPr/>
        </p:nvSpPr>
        <p:spPr>
          <a:xfrm>
            <a:off x="707542" y="1617726"/>
            <a:ext cx="2543100" cy="24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250">
            <a:spAutoFit/>
          </a:bodyPr>
          <a:lstStyle/>
          <a:p>
            <a:pPr indent="0" lvl="0" marL="12700" marR="21590" rtl="0" algn="l">
              <a:lnSpc>
                <a:spcPct val="1080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4282"/>
                </a:solidFill>
                <a:latin typeface="Arial"/>
                <a:ea typeface="Arial"/>
                <a:cs typeface="Arial"/>
                <a:sym typeface="Arial"/>
              </a:rPr>
              <a:t>Box plots provide the  following information.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37185" lvl="0" marL="469900" marR="0" rtl="0" algn="l">
              <a:lnSpc>
                <a:spcPct val="114000"/>
              </a:lnSpc>
              <a:spcBef>
                <a:spcPts val="730"/>
              </a:spcBef>
              <a:spcAft>
                <a:spcPts val="0"/>
              </a:spcAft>
              <a:buSzPts val="1700"/>
              <a:buFont typeface="Arial"/>
              <a:buAutoNum type="arabicParenR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Min and max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37185" lvl="0" marL="4699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arenR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First quartile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37185" lvl="0" marL="4699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arenR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Median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37185" lvl="0" marL="4699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arenR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Third quartile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37185" lvl="0" marL="4699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arenR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Interquartile range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3"/>
          <p:cNvSpPr/>
          <p:nvPr/>
        </p:nvSpPr>
        <p:spPr>
          <a:xfrm>
            <a:off x="3630478" y="1889835"/>
            <a:ext cx="4932600" cy="181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3" name="Google Shape;313;p43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314" name="Google Shape;314;p43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44"/>
          <p:cNvGraphicFramePr/>
          <p:nvPr/>
        </p:nvGraphicFramePr>
        <p:xfrm>
          <a:off x="623874" y="1317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{FE175356-000F-417E-BE2C-3B666525D27C}</a:tableStyleId>
              </a:tblPr>
              <a:tblGrid>
                <a:gridCol w="1945000"/>
                <a:gridCol w="4554225"/>
              </a:tblGrid>
              <a:tr h="396125">
                <a:tc>
                  <a:txBody>
                    <a:bodyPr/>
                    <a:lstStyle/>
                    <a:p>
                      <a:pPr indent="0" lvl="0" marL="0" marR="404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Item of Box plots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572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572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</a:tr>
              <a:tr h="566925">
                <a:tc>
                  <a:txBody>
                    <a:bodyPr/>
                    <a:lstStyle/>
                    <a:p>
                      <a:pPr indent="0" lvl="0" marL="0" marR="3841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Min and Max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477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454025" rtl="0" algn="l">
                        <a:lnSpc>
                          <a:spcPct val="107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far ends of the whiskers, which may not be the  smallest or the largest point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52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6925">
                <a:tc>
                  <a:txBody>
                    <a:bodyPr/>
                    <a:lstStyle/>
                    <a:p>
                      <a:pPr indent="0" lvl="0" marL="6388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Median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477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287020" rtl="0" algn="l">
                        <a:lnSpc>
                          <a:spcPct val="107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middle value of the entire dataset, which is a line  splitting the rectangle into halves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52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First quartile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4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Q1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287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611505" rtl="0" algn="l">
                        <a:lnSpc>
                          <a:spcPct val="107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middle value between the smallest point and  Median, with 25% of data below the value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747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Third quartile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4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Q3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287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530860" rtl="0" algn="l">
                        <a:lnSpc>
                          <a:spcPct val="107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middle value between Median and the largest  point, with 25% of data above the value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68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Interquartile Range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4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IQR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287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323215" rtl="0" algn="l">
                        <a:lnSpc>
                          <a:spcPct val="107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difference between Q1 and Q3, which describes  the range of the middle 50% of data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7475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0" name="Google Shape;320;p44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321" name="Google Shape;321;p44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322" name="Google Shape;322;p44"/>
          <p:cNvSpPr txBox="1"/>
          <p:nvPr>
            <p:ph type="title"/>
          </p:nvPr>
        </p:nvSpPr>
        <p:spPr>
          <a:xfrm>
            <a:off x="707542" y="469772"/>
            <a:ext cx="20751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4282"/>
                </a:solidFill>
              </a:rPr>
              <a:t>Dictionary</a:t>
            </a:r>
            <a:endParaRPr sz="3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/>
          <p:nvPr>
            <p:ph type="title"/>
          </p:nvPr>
        </p:nvSpPr>
        <p:spPr>
          <a:xfrm>
            <a:off x="707542" y="496011"/>
            <a:ext cx="5723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282"/>
                </a:solidFill>
              </a:rPr>
              <a:t>Outliers in the “Exam” example</a:t>
            </a:r>
            <a:endParaRPr sz="3000"/>
          </a:p>
        </p:txBody>
      </p:sp>
      <p:grpSp>
        <p:nvGrpSpPr>
          <p:cNvPr id="328" name="Google Shape;328;p45"/>
          <p:cNvGrpSpPr/>
          <p:nvPr/>
        </p:nvGrpSpPr>
        <p:grpSpPr>
          <a:xfrm>
            <a:off x="6422115" y="1263391"/>
            <a:ext cx="1989000" cy="3299400"/>
            <a:chOff x="6422115" y="1263391"/>
            <a:chExt cx="1989000" cy="3299400"/>
          </a:xfrm>
        </p:grpSpPr>
        <p:sp>
          <p:nvSpPr>
            <p:cNvPr id="329" name="Google Shape;329;p45"/>
            <p:cNvSpPr/>
            <p:nvPr/>
          </p:nvSpPr>
          <p:spPr>
            <a:xfrm>
              <a:off x="6422115" y="1263391"/>
              <a:ext cx="1989000" cy="32994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0" name="Google Shape;330;p45"/>
            <p:cNvSpPr/>
            <p:nvPr/>
          </p:nvSpPr>
          <p:spPr>
            <a:xfrm>
              <a:off x="6466332" y="1485900"/>
              <a:ext cx="1815000" cy="2964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1" name="Google Shape;331;p45"/>
            <p:cNvSpPr/>
            <p:nvPr/>
          </p:nvSpPr>
          <p:spPr>
            <a:xfrm>
              <a:off x="6448044" y="1298448"/>
              <a:ext cx="1892934" cy="3194685"/>
            </a:xfrm>
            <a:custGeom>
              <a:rect b="b" l="l" r="r" t="t"/>
              <a:pathLst>
                <a:path extrusionOk="0" h="3194685" w="1892934">
                  <a:moveTo>
                    <a:pt x="1577339" y="0"/>
                  </a:moveTo>
                  <a:lnTo>
                    <a:pt x="315467" y="0"/>
                  </a:lnTo>
                  <a:lnTo>
                    <a:pt x="268846" y="3420"/>
                  </a:lnTo>
                  <a:lnTo>
                    <a:pt x="224350" y="13355"/>
                  </a:lnTo>
                  <a:lnTo>
                    <a:pt x="182467" y="29317"/>
                  </a:lnTo>
                  <a:lnTo>
                    <a:pt x="143685" y="50819"/>
                  </a:lnTo>
                  <a:lnTo>
                    <a:pt x="108491" y="77373"/>
                  </a:lnTo>
                  <a:lnTo>
                    <a:pt x="77373" y="108491"/>
                  </a:lnTo>
                  <a:lnTo>
                    <a:pt x="50819" y="143685"/>
                  </a:lnTo>
                  <a:lnTo>
                    <a:pt x="29317" y="182467"/>
                  </a:lnTo>
                  <a:lnTo>
                    <a:pt x="13355" y="224350"/>
                  </a:lnTo>
                  <a:lnTo>
                    <a:pt x="3420" y="268846"/>
                  </a:lnTo>
                  <a:lnTo>
                    <a:pt x="0" y="315467"/>
                  </a:lnTo>
                  <a:lnTo>
                    <a:pt x="0" y="2878836"/>
                  </a:lnTo>
                  <a:lnTo>
                    <a:pt x="3420" y="2925454"/>
                  </a:lnTo>
                  <a:lnTo>
                    <a:pt x="13355" y="2969948"/>
                  </a:lnTo>
                  <a:lnTo>
                    <a:pt x="29317" y="3011830"/>
                  </a:lnTo>
                  <a:lnTo>
                    <a:pt x="50819" y="3050613"/>
                  </a:lnTo>
                  <a:lnTo>
                    <a:pt x="77373" y="3085807"/>
                  </a:lnTo>
                  <a:lnTo>
                    <a:pt x="108491" y="3116926"/>
                  </a:lnTo>
                  <a:lnTo>
                    <a:pt x="143685" y="3143480"/>
                  </a:lnTo>
                  <a:lnTo>
                    <a:pt x="182467" y="3164984"/>
                  </a:lnTo>
                  <a:lnTo>
                    <a:pt x="224350" y="3180947"/>
                  </a:lnTo>
                  <a:lnTo>
                    <a:pt x="268846" y="3190883"/>
                  </a:lnTo>
                  <a:lnTo>
                    <a:pt x="315467" y="3194304"/>
                  </a:lnTo>
                  <a:lnTo>
                    <a:pt x="1577339" y="3194304"/>
                  </a:lnTo>
                  <a:lnTo>
                    <a:pt x="1623961" y="3190883"/>
                  </a:lnTo>
                  <a:lnTo>
                    <a:pt x="1668457" y="3180947"/>
                  </a:lnTo>
                  <a:lnTo>
                    <a:pt x="1710340" y="3164984"/>
                  </a:lnTo>
                  <a:lnTo>
                    <a:pt x="1749122" y="3143480"/>
                  </a:lnTo>
                  <a:lnTo>
                    <a:pt x="1784316" y="3116926"/>
                  </a:lnTo>
                  <a:lnTo>
                    <a:pt x="1815434" y="3085807"/>
                  </a:lnTo>
                  <a:lnTo>
                    <a:pt x="1841988" y="3050613"/>
                  </a:lnTo>
                  <a:lnTo>
                    <a:pt x="1863490" y="3011830"/>
                  </a:lnTo>
                  <a:lnTo>
                    <a:pt x="1879452" y="2969948"/>
                  </a:lnTo>
                  <a:lnTo>
                    <a:pt x="1889387" y="2925454"/>
                  </a:lnTo>
                  <a:lnTo>
                    <a:pt x="1892807" y="2878836"/>
                  </a:lnTo>
                  <a:lnTo>
                    <a:pt x="1892807" y="315467"/>
                  </a:lnTo>
                  <a:lnTo>
                    <a:pt x="1889387" y="268846"/>
                  </a:lnTo>
                  <a:lnTo>
                    <a:pt x="1879452" y="224350"/>
                  </a:lnTo>
                  <a:lnTo>
                    <a:pt x="1863490" y="182467"/>
                  </a:lnTo>
                  <a:lnTo>
                    <a:pt x="1841988" y="143685"/>
                  </a:lnTo>
                  <a:lnTo>
                    <a:pt x="1815434" y="108491"/>
                  </a:lnTo>
                  <a:lnTo>
                    <a:pt x="1784316" y="77373"/>
                  </a:lnTo>
                  <a:lnTo>
                    <a:pt x="1749122" y="50819"/>
                  </a:lnTo>
                  <a:lnTo>
                    <a:pt x="1710340" y="29317"/>
                  </a:lnTo>
                  <a:lnTo>
                    <a:pt x="1668457" y="13355"/>
                  </a:lnTo>
                  <a:lnTo>
                    <a:pt x="1623961" y="3420"/>
                  </a:lnTo>
                  <a:lnTo>
                    <a:pt x="1577339" y="0"/>
                  </a:lnTo>
                  <a:close/>
                </a:path>
              </a:pathLst>
            </a:custGeom>
            <a:solidFill>
              <a:srgbClr val="D9EA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32" name="Google Shape;332;p45"/>
          <p:cNvSpPr txBox="1"/>
          <p:nvPr/>
        </p:nvSpPr>
        <p:spPr>
          <a:xfrm>
            <a:off x="6620382" y="1439011"/>
            <a:ext cx="1467000" cy="3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“Minimum” = ?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Q1 = ?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12700" marR="413383" rtl="0" algn="l">
              <a:lnSpc>
                <a:spcPct val="1541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Median = ?  Q3 = ?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“Maximum” = ?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IQR = ?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Outliers = ?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3" name="Google Shape;333;p45"/>
          <p:cNvGrpSpPr/>
          <p:nvPr/>
        </p:nvGrpSpPr>
        <p:grpSpPr>
          <a:xfrm>
            <a:off x="608205" y="1329084"/>
            <a:ext cx="5532900" cy="3164430"/>
            <a:chOff x="608205" y="1329084"/>
            <a:chExt cx="5532900" cy="3164430"/>
          </a:xfrm>
        </p:grpSpPr>
        <p:sp>
          <p:nvSpPr>
            <p:cNvPr id="334" name="Google Shape;334;p45"/>
            <p:cNvSpPr/>
            <p:nvPr/>
          </p:nvSpPr>
          <p:spPr>
            <a:xfrm>
              <a:off x="608205" y="1329084"/>
              <a:ext cx="5532900" cy="29343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5" name="Google Shape;335;p45"/>
            <p:cNvSpPr/>
            <p:nvPr/>
          </p:nvSpPr>
          <p:spPr>
            <a:xfrm>
              <a:off x="3697985" y="4219194"/>
              <a:ext cx="1116964" cy="274320"/>
            </a:xfrm>
            <a:custGeom>
              <a:rect b="b" l="l" r="r" t="t"/>
              <a:pathLst>
                <a:path extrusionOk="0" h="274320" w="1116964">
                  <a:moveTo>
                    <a:pt x="0" y="134111"/>
                  </a:moveTo>
                  <a:lnTo>
                    <a:pt x="1116838" y="134111"/>
                  </a:lnTo>
                </a:path>
                <a:path extrusionOk="0" h="274320" w="1116964">
                  <a:moveTo>
                    <a:pt x="0" y="4571"/>
                  </a:moveTo>
                  <a:lnTo>
                    <a:pt x="0" y="273900"/>
                  </a:lnTo>
                </a:path>
                <a:path extrusionOk="0" h="274320" w="1116964">
                  <a:moveTo>
                    <a:pt x="1115567" y="0"/>
                  </a:moveTo>
                  <a:lnTo>
                    <a:pt x="1115567" y="269328"/>
                  </a:lnTo>
                </a:path>
              </a:pathLst>
            </a:custGeom>
            <a:noFill/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36" name="Google Shape;336;p45"/>
          <p:cNvSpPr txBox="1"/>
          <p:nvPr/>
        </p:nvSpPr>
        <p:spPr>
          <a:xfrm>
            <a:off x="3415029" y="4486757"/>
            <a:ext cx="16623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Interquartile Range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5"/>
          <p:cNvSpPr/>
          <p:nvPr/>
        </p:nvSpPr>
        <p:spPr>
          <a:xfrm>
            <a:off x="776478" y="3714750"/>
            <a:ext cx="942339" cy="403860"/>
          </a:xfrm>
          <a:custGeom>
            <a:rect b="b" l="l" r="r" t="t"/>
            <a:pathLst>
              <a:path extrusionOk="0" h="403860" w="942339">
                <a:moveTo>
                  <a:pt x="942213" y="0"/>
                </a:moveTo>
                <a:lnTo>
                  <a:pt x="862317" y="29337"/>
                </a:lnTo>
                <a:lnTo>
                  <a:pt x="883132" y="48958"/>
                </a:lnTo>
                <a:lnTo>
                  <a:pt x="568744" y="383057"/>
                </a:lnTo>
                <a:lnTo>
                  <a:pt x="68084" y="35598"/>
                </a:lnTo>
                <a:lnTo>
                  <a:pt x="73126" y="28321"/>
                </a:lnTo>
                <a:lnTo>
                  <a:pt x="84328" y="12192"/>
                </a:lnTo>
                <a:lnTo>
                  <a:pt x="0" y="0"/>
                </a:lnTo>
                <a:lnTo>
                  <a:pt x="40868" y="74803"/>
                </a:lnTo>
                <a:lnTo>
                  <a:pt x="57175" y="51320"/>
                </a:lnTo>
                <a:lnTo>
                  <a:pt x="564896" y="403529"/>
                </a:lnTo>
                <a:lnTo>
                  <a:pt x="570166" y="395884"/>
                </a:lnTo>
                <a:lnTo>
                  <a:pt x="576961" y="402221"/>
                </a:lnTo>
                <a:lnTo>
                  <a:pt x="896988" y="62026"/>
                </a:lnTo>
                <a:lnTo>
                  <a:pt x="917829" y="81661"/>
                </a:lnTo>
                <a:lnTo>
                  <a:pt x="930338" y="39751"/>
                </a:lnTo>
                <a:lnTo>
                  <a:pt x="9422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8" name="Google Shape;338;p45"/>
          <p:cNvSpPr txBox="1"/>
          <p:nvPr/>
        </p:nvSpPr>
        <p:spPr>
          <a:xfrm>
            <a:off x="970584" y="4135018"/>
            <a:ext cx="6966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Outliers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45"/>
          <p:cNvGrpSpPr/>
          <p:nvPr/>
        </p:nvGrpSpPr>
        <p:grpSpPr>
          <a:xfrm>
            <a:off x="2169414" y="3497579"/>
            <a:ext cx="2152782" cy="461009"/>
            <a:chOff x="2169414" y="3497579"/>
            <a:chExt cx="2152782" cy="461009"/>
          </a:xfrm>
        </p:grpSpPr>
        <p:sp>
          <p:nvSpPr>
            <p:cNvPr id="340" name="Google Shape;340;p45"/>
            <p:cNvSpPr/>
            <p:nvPr/>
          </p:nvSpPr>
          <p:spPr>
            <a:xfrm>
              <a:off x="2169414" y="3714749"/>
              <a:ext cx="1458595" cy="243839"/>
            </a:xfrm>
            <a:custGeom>
              <a:rect b="b" l="l" r="r" t="t"/>
              <a:pathLst>
                <a:path extrusionOk="0" h="243839" w="1458595">
                  <a:moveTo>
                    <a:pt x="1458468" y="0"/>
                  </a:moveTo>
                  <a:lnTo>
                    <a:pt x="1448883" y="47446"/>
                  </a:lnTo>
                  <a:lnTo>
                    <a:pt x="1422749" y="86201"/>
                  </a:lnTo>
                  <a:lnTo>
                    <a:pt x="1383994" y="112335"/>
                  </a:lnTo>
                  <a:lnTo>
                    <a:pt x="1336548" y="121919"/>
                  </a:lnTo>
                  <a:lnTo>
                    <a:pt x="765810" y="121919"/>
                  </a:lnTo>
                  <a:lnTo>
                    <a:pt x="718310" y="131500"/>
                  </a:lnTo>
                  <a:lnTo>
                    <a:pt x="679561" y="157629"/>
                  </a:lnTo>
                  <a:lnTo>
                    <a:pt x="653456" y="196382"/>
                  </a:lnTo>
                  <a:lnTo>
                    <a:pt x="643890" y="243840"/>
                  </a:lnTo>
                  <a:lnTo>
                    <a:pt x="634305" y="196382"/>
                  </a:lnTo>
                  <a:lnTo>
                    <a:pt x="608171" y="157629"/>
                  </a:lnTo>
                  <a:lnTo>
                    <a:pt x="569416" y="131500"/>
                  </a:lnTo>
                  <a:lnTo>
                    <a:pt x="521969" y="121919"/>
                  </a:lnTo>
                  <a:lnTo>
                    <a:pt x="121919" y="121919"/>
                  </a:lnTo>
                  <a:lnTo>
                    <a:pt x="74473" y="112335"/>
                  </a:lnTo>
                  <a:lnTo>
                    <a:pt x="35718" y="86201"/>
                  </a:lnTo>
                  <a:lnTo>
                    <a:pt x="9584" y="47446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1" name="Google Shape;341;p45"/>
            <p:cNvSpPr/>
            <p:nvPr/>
          </p:nvSpPr>
          <p:spPr>
            <a:xfrm>
              <a:off x="4158996" y="3497579"/>
              <a:ext cx="163200" cy="1569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42" name="Google Shape;342;p45"/>
          <p:cNvSpPr txBox="1"/>
          <p:nvPr/>
        </p:nvSpPr>
        <p:spPr>
          <a:xfrm>
            <a:off x="2440304" y="3958844"/>
            <a:ext cx="7860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1.5 * IQR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5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344" name="Google Shape;344;p45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6"/>
          <p:cNvSpPr txBox="1"/>
          <p:nvPr>
            <p:ph type="title"/>
          </p:nvPr>
        </p:nvSpPr>
        <p:spPr>
          <a:xfrm>
            <a:off x="707542" y="469772"/>
            <a:ext cx="30537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4282"/>
                </a:solidFill>
              </a:rPr>
              <a:t>More examples</a:t>
            </a:r>
            <a:endParaRPr sz="3300"/>
          </a:p>
        </p:txBody>
      </p:sp>
      <p:grpSp>
        <p:nvGrpSpPr>
          <p:cNvPr id="350" name="Google Shape;350;p46"/>
          <p:cNvGrpSpPr/>
          <p:nvPr/>
        </p:nvGrpSpPr>
        <p:grpSpPr>
          <a:xfrm>
            <a:off x="175256" y="1612376"/>
            <a:ext cx="4259700" cy="2916900"/>
            <a:chOff x="175256" y="1612376"/>
            <a:chExt cx="4259700" cy="2916900"/>
          </a:xfrm>
        </p:grpSpPr>
        <p:sp>
          <p:nvSpPr>
            <p:cNvPr id="351" name="Google Shape;351;p46"/>
            <p:cNvSpPr/>
            <p:nvPr/>
          </p:nvSpPr>
          <p:spPr>
            <a:xfrm>
              <a:off x="175256" y="1612376"/>
              <a:ext cx="4259700" cy="2916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2" name="Google Shape;352;p46"/>
            <p:cNvSpPr/>
            <p:nvPr/>
          </p:nvSpPr>
          <p:spPr>
            <a:xfrm>
              <a:off x="234696" y="1653539"/>
              <a:ext cx="4145400" cy="2801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3" name="Google Shape;353;p46"/>
            <p:cNvSpPr/>
            <p:nvPr/>
          </p:nvSpPr>
          <p:spPr>
            <a:xfrm>
              <a:off x="229933" y="1648777"/>
              <a:ext cx="4154804" cy="2811145"/>
            </a:xfrm>
            <a:custGeom>
              <a:rect b="b" l="l" r="r" t="t"/>
              <a:pathLst>
                <a:path extrusionOk="0" h="2811145" w="4154804">
                  <a:moveTo>
                    <a:pt x="0" y="2810637"/>
                  </a:moveTo>
                  <a:lnTo>
                    <a:pt x="4154804" y="2810637"/>
                  </a:lnTo>
                  <a:lnTo>
                    <a:pt x="4154804" y="0"/>
                  </a:lnTo>
                  <a:lnTo>
                    <a:pt x="0" y="0"/>
                  </a:lnTo>
                  <a:lnTo>
                    <a:pt x="0" y="2810637"/>
                  </a:lnTo>
                  <a:close/>
                </a:path>
              </a:pathLst>
            </a:cu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54" name="Google Shape;354;p46"/>
          <p:cNvGrpSpPr/>
          <p:nvPr/>
        </p:nvGrpSpPr>
        <p:grpSpPr>
          <a:xfrm>
            <a:off x="4594856" y="1612376"/>
            <a:ext cx="4259700" cy="2916900"/>
            <a:chOff x="4594856" y="1612376"/>
            <a:chExt cx="4259700" cy="2916900"/>
          </a:xfrm>
        </p:grpSpPr>
        <p:sp>
          <p:nvSpPr>
            <p:cNvPr id="355" name="Google Shape;355;p46"/>
            <p:cNvSpPr/>
            <p:nvPr/>
          </p:nvSpPr>
          <p:spPr>
            <a:xfrm>
              <a:off x="4594856" y="1612376"/>
              <a:ext cx="4259700" cy="2916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6" name="Google Shape;356;p46"/>
            <p:cNvSpPr/>
            <p:nvPr/>
          </p:nvSpPr>
          <p:spPr>
            <a:xfrm>
              <a:off x="4654296" y="1653539"/>
              <a:ext cx="4145400" cy="28011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7" name="Google Shape;357;p46"/>
            <p:cNvSpPr/>
            <p:nvPr/>
          </p:nvSpPr>
          <p:spPr>
            <a:xfrm>
              <a:off x="4649469" y="1648777"/>
              <a:ext cx="4154804" cy="2811145"/>
            </a:xfrm>
            <a:custGeom>
              <a:rect b="b" l="l" r="r" t="t"/>
              <a:pathLst>
                <a:path extrusionOk="0" h="2811145" w="4154804">
                  <a:moveTo>
                    <a:pt x="0" y="2810637"/>
                  </a:moveTo>
                  <a:lnTo>
                    <a:pt x="4154804" y="2810637"/>
                  </a:lnTo>
                  <a:lnTo>
                    <a:pt x="4154804" y="0"/>
                  </a:lnTo>
                  <a:lnTo>
                    <a:pt x="0" y="0"/>
                  </a:lnTo>
                  <a:lnTo>
                    <a:pt x="0" y="2810637"/>
                  </a:lnTo>
                  <a:close/>
                </a:path>
              </a:pathLst>
            </a:cu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58" name="Google Shape;358;p46"/>
          <p:cNvGrpSpPr/>
          <p:nvPr/>
        </p:nvGrpSpPr>
        <p:grpSpPr>
          <a:xfrm>
            <a:off x="6486556" y="191977"/>
            <a:ext cx="2312670" cy="1124585"/>
            <a:chOff x="6486556" y="191977"/>
            <a:chExt cx="2312670" cy="1124585"/>
          </a:xfrm>
        </p:grpSpPr>
        <p:sp>
          <p:nvSpPr>
            <p:cNvPr id="359" name="Google Shape;359;p46"/>
            <p:cNvSpPr/>
            <p:nvPr/>
          </p:nvSpPr>
          <p:spPr>
            <a:xfrm>
              <a:off x="6486556" y="191977"/>
              <a:ext cx="2312670" cy="1124585"/>
            </a:xfrm>
            <a:custGeom>
              <a:rect b="b" l="l" r="r" t="t"/>
              <a:pathLst>
                <a:path extrusionOk="0" h="1124585" w="2312670">
                  <a:moveTo>
                    <a:pt x="1155844" y="0"/>
                  </a:moveTo>
                  <a:lnTo>
                    <a:pt x="1103598" y="528"/>
                  </a:lnTo>
                  <a:lnTo>
                    <a:pt x="1051480" y="2063"/>
                  </a:lnTo>
                  <a:lnTo>
                    <a:pt x="999575" y="4600"/>
                  </a:lnTo>
                  <a:lnTo>
                    <a:pt x="947967" y="8137"/>
                  </a:lnTo>
                  <a:lnTo>
                    <a:pt x="896743" y="12671"/>
                  </a:lnTo>
                  <a:lnTo>
                    <a:pt x="845987" y="18197"/>
                  </a:lnTo>
                  <a:lnTo>
                    <a:pt x="795786" y="24713"/>
                  </a:lnTo>
                  <a:lnTo>
                    <a:pt x="746225" y="32214"/>
                  </a:lnTo>
                  <a:lnTo>
                    <a:pt x="697388" y="40699"/>
                  </a:lnTo>
                  <a:lnTo>
                    <a:pt x="649362" y="50163"/>
                  </a:lnTo>
                  <a:lnTo>
                    <a:pt x="602231" y="60604"/>
                  </a:lnTo>
                  <a:lnTo>
                    <a:pt x="556082" y="72017"/>
                  </a:lnTo>
                  <a:lnTo>
                    <a:pt x="510999" y="84399"/>
                  </a:lnTo>
                  <a:lnTo>
                    <a:pt x="467068" y="97747"/>
                  </a:lnTo>
                  <a:lnTo>
                    <a:pt x="424375" y="112058"/>
                  </a:lnTo>
                  <a:lnTo>
                    <a:pt x="383005" y="127329"/>
                  </a:lnTo>
                  <a:lnTo>
                    <a:pt x="343042" y="143555"/>
                  </a:lnTo>
                  <a:lnTo>
                    <a:pt x="304574" y="160734"/>
                  </a:lnTo>
                  <a:lnTo>
                    <a:pt x="267684" y="178862"/>
                  </a:lnTo>
                  <a:lnTo>
                    <a:pt x="222605" y="203629"/>
                  </a:lnTo>
                  <a:lnTo>
                    <a:pt x="181726" y="229223"/>
                  </a:lnTo>
                  <a:lnTo>
                    <a:pt x="145031" y="255563"/>
                  </a:lnTo>
                  <a:lnTo>
                    <a:pt x="112502" y="282567"/>
                  </a:lnTo>
                  <a:lnTo>
                    <a:pt x="84122" y="310152"/>
                  </a:lnTo>
                  <a:lnTo>
                    <a:pt x="39740" y="366740"/>
                  </a:lnTo>
                  <a:lnTo>
                    <a:pt x="11745" y="424671"/>
                  </a:lnTo>
                  <a:lnTo>
                    <a:pt x="0" y="483290"/>
                  </a:lnTo>
                  <a:lnTo>
                    <a:pt x="177" y="512652"/>
                  </a:lnTo>
                  <a:lnTo>
                    <a:pt x="12547" y="571071"/>
                  </a:lnTo>
                  <a:lnTo>
                    <a:pt x="40819" y="628538"/>
                  </a:lnTo>
                  <a:lnTo>
                    <a:pt x="84857" y="684397"/>
                  </a:lnTo>
                  <a:lnTo>
                    <a:pt x="112745" y="711519"/>
                  </a:lnTo>
                  <a:lnTo>
                    <a:pt x="144522" y="737992"/>
                  </a:lnTo>
                  <a:lnTo>
                    <a:pt x="180171" y="763735"/>
                  </a:lnTo>
                  <a:lnTo>
                    <a:pt x="219675" y="788667"/>
                  </a:lnTo>
                  <a:lnTo>
                    <a:pt x="263017" y="812704"/>
                  </a:lnTo>
                  <a:lnTo>
                    <a:pt x="310178" y="835765"/>
                  </a:lnTo>
                  <a:lnTo>
                    <a:pt x="361143" y="857769"/>
                  </a:lnTo>
                  <a:lnTo>
                    <a:pt x="415893" y="878632"/>
                  </a:lnTo>
                  <a:lnTo>
                    <a:pt x="353028" y="1124377"/>
                  </a:lnTo>
                  <a:lnTo>
                    <a:pt x="802735" y="969945"/>
                  </a:lnTo>
                  <a:lnTo>
                    <a:pt x="856798" y="976778"/>
                  </a:lnTo>
                  <a:lnTo>
                    <a:pt x="911180" y="982439"/>
                  </a:lnTo>
                  <a:lnTo>
                    <a:pt x="965792" y="986939"/>
                  </a:lnTo>
                  <a:lnTo>
                    <a:pt x="1020545" y="990291"/>
                  </a:lnTo>
                  <a:lnTo>
                    <a:pt x="1075349" y="992504"/>
                  </a:lnTo>
                  <a:lnTo>
                    <a:pt x="1130116" y="993590"/>
                  </a:lnTo>
                  <a:lnTo>
                    <a:pt x="1184756" y="993560"/>
                  </a:lnTo>
                  <a:lnTo>
                    <a:pt x="1239180" y="992425"/>
                  </a:lnTo>
                  <a:lnTo>
                    <a:pt x="1293300" y="990197"/>
                  </a:lnTo>
                  <a:lnTo>
                    <a:pt x="1347024" y="986886"/>
                  </a:lnTo>
                  <a:lnTo>
                    <a:pt x="1400266" y="982504"/>
                  </a:lnTo>
                  <a:lnTo>
                    <a:pt x="1452934" y="977061"/>
                  </a:lnTo>
                  <a:lnTo>
                    <a:pt x="1504941" y="970570"/>
                  </a:lnTo>
                  <a:lnTo>
                    <a:pt x="1556196" y="963040"/>
                  </a:lnTo>
                  <a:lnTo>
                    <a:pt x="1606611" y="954483"/>
                  </a:lnTo>
                  <a:lnTo>
                    <a:pt x="1656097" y="944910"/>
                  </a:lnTo>
                  <a:lnTo>
                    <a:pt x="1704564" y="934333"/>
                  </a:lnTo>
                  <a:lnTo>
                    <a:pt x="1751923" y="922762"/>
                  </a:lnTo>
                  <a:lnTo>
                    <a:pt x="1798085" y="910208"/>
                  </a:lnTo>
                  <a:lnTo>
                    <a:pt x="1842960" y="896684"/>
                  </a:lnTo>
                  <a:lnTo>
                    <a:pt x="1886460" y="882199"/>
                  </a:lnTo>
                  <a:lnTo>
                    <a:pt x="1928496" y="866764"/>
                  </a:lnTo>
                  <a:lnTo>
                    <a:pt x="1968977" y="850392"/>
                  </a:lnTo>
                  <a:lnTo>
                    <a:pt x="2007816" y="833093"/>
                  </a:lnTo>
                  <a:lnTo>
                    <a:pt x="2044922" y="814878"/>
                  </a:lnTo>
                  <a:lnTo>
                    <a:pt x="2090001" y="790112"/>
                  </a:lnTo>
                  <a:lnTo>
                    <a:pt x="2130880" y="764518"/>
                  </a:lnTo>
                  <a:lnTo>
                    <a:pt x="2167575" y="738178"/>
                  </a:lnTo>
                  <a:lnTo>
                    <a:pt x="2200104" y="711174"/>
                  </a:lnTo>
                  <a:lnTo>
                    <a:pt x="2228484" y="683589"/>
                  </a:lnTo>
                  <a:lnTo>
                    <a:pt x="2272866" y="627001"/>
                  </a:lnTo>
                  <a:lnTo>
                    <a:pt x="2300861" y="569069"/>
                  </a:lnTo>
                  <a:lnTo>
                    <a:pt x="2312606" y="510451"/>
                  </a:lnTo>
                  <a:lnTo>
                    <a:pt x="2312429" y="481089"/>
                  </a:lnTo>
                  <a:lnTo>
                    <a:pt x="2300059" y="422670"/>
                  </a:lnTo>
                  <a:lnTo>
                    <a:pt x="2271786" y="365202"/>
                  </a:lnTo>
                  <a:lnTo>
                    <a:pt x="2227748" y="309344"/>
                  </a:lnTo>
                  <a:lnTo>
                    <a:pt x="2199861" y="282222"/>
                  </a:lnTo>
                  <a:lnTo>
                    <a:pt x="2168084" y="255749"/>
                  </a:lnTo>
                  <a:lnTo>
                    <a:pt x="2132434" y="230006"/>
                  </a:lnTo>
                  <a:lnTo>
                    <a:pt x="2092930" y="205074"/>
                  </a:lnTo>
                  <a:lnTo>
                    <a:pt x="2049589" y="181037"/>
                  </a:lnTo>
                  <a:lnTo>
                    <a:pt x="2002427" y="157975"/>
                  </a:lnTo>
                  <a:lnTo>
                    <a:pt x="1951463" y="135972"/>
                  </a:lnTo>
                  <a:lnTo>
                    <a:pt x="1896713" y="115108"/>
                  </a:lnTo>
                  <a:lnTo>
                    <a:pt x="1852808" y="100140"/>
                  </a:lnTo>
                  <a:lnTo>
                    <a:pt x="1807749" y="86228"/>
                  </a:lnTo>
                  <a:lnTo>
                    <a:pt x="1761622" y="73370"/>
                  </a:lnTo>
                  <a:lnTo>
                    <a:pt x="1714512" y="61561"/>
                  </a:lnTo>
                  <a:lnTo>
                    <a:pt x="1666504" y="50799"/>
                  </a:lnTo>
                  <a:lnTo>
                    <a:pt x="1617684" y="41080"/>
                  </a:lnTo>
                  <a:lnTo>
                    <a:pt x="1568137" y="32401"/>
                  </a:lnTo>
                  <a:lnTo>
                    <a:pt x="1517949" y="24759"/>
                  </a:lnTo>
                  <a:lnTo>
                    <a:pt x="1467204" y="18149"/>
                  </a:lnTo>
                  <a:lnTo>
                    <a:pt x="1415989" y="12569"/>
                  </a:lnTo>
                  <a:lnTo>
                    <a:pt x="1364389" y="8016"/>
                  </a:lnTo>
                  <a:lnTo>
                    <a:pt x="1312489" y="4486"/>
                  </a:lnTo>
                  <a:lnTo>
                    <a:pt x="1260374" y="1975"/>
                  </a:lnTo>
                  <a:lnTo>
                    <a:pt x="1208131" y="481"/>
                  </a:lnTo>
                  <a:lnTo>
                    <a:pt x="1155844" y="0"/>
                  </a:lnTo>
                  <a:close/>
                </a:path>
              </a:pathLst>
            </a:custGeom>
            <a:solidFill>
              <a:srgbClr val="C5DF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6486556" y="191977"/>
              <a:ext cx="2312670" cy="1124585"/>
            </a:xfrm>
            <a:custGeom>
              <a:rect b="b" l="l" r="r" t="t"/>
              <a:pathLst>
                <a:path extrusionOk="0" h="1124585" w="2312670">
                  <a:moveTo>
                    <a:pt x="353028" y="1124377"/>
                  </a:moveTo>
                  <a:lnTo>
                    <a:pt x="415893" y="878632"/>
                  </a:lnTo>
                  <a:lnTo>
                    <a:pt x="361143" y="857769"/>
                  </a:lnTo>
                  <a:lnTo>
                    <a:pt x="310178" y="835765"/>
                  </a:lnTo>
                  <a:lnTo>
                    <a:pt x="263017" y="812704"/>
                  </a:lnTo>
                  <a:lnTo>
                    <a:pt x="219675" y="788667"/>
                  </a:lnTo>
                  <a:lnTo>
                    <a:pt x="180171" y="763735"/>
                  </a:lnTo>
                  <a:lnTo>
                    <a:pt x="144522" y="737992"/>
                  </a:lnTo>
                  <a:lnTo>
                    <a:pt x="112745" y="711519"/>
                  </a:lnTo>
                  <a:lnTo>
                    <a:pt x="84857" y="684397"/>
                  </a:lnTo>
                  <a:lnTo>
                    <a:pt x="40819" y="628538"/>
                  </a:lnTo>
                  <a:lnTo>
                    <a:pt x="12547" y="571071"/>
                  </a:lnTo>
                  <a:lnTo>
                    <a:pt x="177" y="512652"/>
                  </a:lnTo>
                  <a:lnTo>
                    <a:pt x="0" y="483290"/>
                  </a:lnTo>
                  <a:lnTo>
                    <a:pt x="3850" y="453936"/>
                  </a:lnTo>
                  <a:lnTo>
                    <a:pt x="23702" y="395579"/>
                  </a:lnTo>
                  <a:lnTo>
                    <a:pt x="59874" y="338237"/>
                  </a:lnTo>
                  <a:lnTo>
                    <a:pt x="112502" y="282567"/>
                  </a:lnTo>
                  <a:lnTo>
                    <a:pt x="145031" y="255563"/>
                  </a:lnTo>
                  <a:lnTo>
                    <a:pt x="181726" y="229223"/>
                  </a:lnTo>
                  <a:lnTo>
                    <a:pt x="222605" y="203629"/>
                  </a:lnTo>
                  <a:lnTo>
                    <a:pt x="267684" y="178862"/>
                  </a:lnTo>
                  <a:lnTo>
                    <a:pt x="304574" y="160734"/>
                  </a:lnTo>
                  <a:lnTo>
                    <a:pt x="343042" y="143555"/>
                  </a:lnTo>
                  <a:lnTo>
                    <a:pt x="383005" y="127329"/>
                  </a:lnTo>
                  <a:lnTo>
                    <a:pt x="424375" y="112058"/>
                  </a:lnTo>
                  <a:lnTo>
                    <a:pt x="467068" y="97747"/>
                  </a:lnTo>
                  <a:lnTo>
                    <a:pt x="510999" y="84399"/>
                  </a:lnTo>
                  <a:lnTo>
                    <a:pt x="556082" y="72017"/>
                  </a:lnTo>
                  <a:lnTo>
                    <a:pt x="602231" y="60604"/>
                  </a:lnTo>
                  <a:lnTo>
                    <a:pt x="649362" y="50163"/>
                  </a:lnTo>
                  <a:lnTo>
                    <a:pt x="697388" y="40699"/>
                  </a:lnTo>
                  <a:lnTo>
                    <a:pt x="746225" y="32214"/>
                  </a:lnTo>
                  <a:lnTo>
                    <a:pt x="795786" y="24713"/>
                  </a:lnTo>
                  <a:lnTo>
                    <a:pt x="845987" y="18197"/>
                  </a:lnTo>
                  <a:lnTo>
                    <a:pt x="896743" y="12671"/>
                  </a:lnTo>
                  <a:lnTo>
                    <a:pt x="947967" y="8137"/>
                  </a:lnTo>
                  <a:lnTo>
                    <a:pt x="999575" y="4600"/>
                  </a:lnTo>
                  <a:lnTo>
                    <a:pt x="1051480" y="2063"/>
                  </a:lnTo>
                  <a:lnTo>
                    <a:pt x="1103598" y="528"/>
                  </a:lnTo>
                  <a:lnTo>
                    <a:pt x="1155844" y="0"/>
                  </a:lnTo>
                  <a:lnTo>
                    <a:pt x="1208131" y="481"/>
                  </a:lnTo>
                  <a:lnTo>
                    <a:pt x="1260374" y="1975"/>
                  </a:lnTo>
                  <a:lnTo>
                    <a:pt x="1312489" y="4486"/>
                  </a:lnTo>
                  <a:lnTo>
                    <a:pt x="1364389" y="8016"/>
                  </a:lnTo>
                  <a:lnTo>
                    <a:pt x="1415989" y="12569"/>
                  </a:lnTo>
                  <a:lnTo>
                    <a:pt x="1467204" y="18149"/>
                  </a:lnTo>
                  <a:lnTo>
                    <a:pt x="1517949" y="24759"/>
                  </a:lnTo>
                  <a:lnTo>
                    <a:pt x="1568137" y="32401"/>
                  </a:lnTo>
                  <a:lnTo>
                    <a:pt x="1617684" y="41080"/>
                  </a:lnTo>
                  <a:lnTo>
                    <a:pt x="1666504" y="50799"/>
                  </a:lnTo>
                  <a:lnTo>
                    <a:pt x="1714512" y="61561"/>
                  </a:lnTo>
                  <a:lnTo>
                    <a:pt x="1761622" y="73370"/>
                  </a:lnTo>
                  <a:lnTo>
                    <a:pt x="1807749" y="86228"/>
                  </a:lnTo>
                  <a:lnTo>
                    <a:pt x="1852808" y="100140"/>
                  </a:lnTo>
                  <a:lnTo>
                    <a:pt x="1896713" y="115108"/>
                  </a:lnTo>
                  <a:lnTo>
                    <a:pt x="1951463" y="135972"/>
                  </a:lnTo>
                  <a:lnTo>
                    <a:pt x="2002427" y="157975"/>
                  </a:lnTo>
                  <a:lnTo>
                    <a:pt x="2049589" y="181037"/>
                  </a:lnTo>
                  <a:lnTo>
                    <a:pt x="2092930" y="205074"/>
                  </a:lnTo>
                  <a:lnTo>
                    <a:pt x="2132434" y="230006"/>
                  </a:lnTo>
                  <a:lnTo>
                    <a:pt x="2168084" y="255749"/>
                  </a:lnTo>
                  <a:lnTo>
                    <a:pt x="2199861" y="282222"/>
                  </a:lnTo>
                  <a:lnTo>
                    <a:pt x="2227748" y="309344"/>
                  </a:lnTo>
                  <a:lnTo>
                    <a:pt x="2271786" y="365202"/>
                  </a:lnTo>
                  <a:lnTo>
                    <a:pt x="2300059" y="422670"/>
                  </a:lnTo>
                  <a:lnTo>
                    <a:pt x="2312429" y="481089"/>
                  </a:lnTo>
                  <a:lnTo>
                    <a:pt x="2312606" y="510451"/>
                  </a:lnTo>
                  <a:lnTo>
                    <a:pt x="2308756" y="539805"/>
                  </a:lnTo>
                  <a:lnTo>
                    <a:pt x="2288903" y="598162"/>
                  </a:lnTo>
                  <a:lnTo>
                    <a:pt x="2252732" y="655504"/>
                  </a:lnTo>
                  <a:lnTo>
                    <a:pt x="2200104" y="711174"/>
                  </a:lnTo>
                  <a:lnTo>
                    <a:pt x="2167575" y="738178"/>
                  </a:lnTo>
                  <a:lnTo>
                    <a:pt x="2130880" y="764518"/>
                  </a:lnTo>
                  <a:lnTo>
                    <a:pt x="2090001" y="790112"/>
                  </a:lnTo>
                  <a:lnTo>
                    <a:pt x="2044922" y="814878"/>
                  </a:lnTo>
                  <a:lnTo>
                    <a:pt x="2007816" y="833093"/>
                  </a:lnTo>
                  <a:lnTo>
                    <a:pt x="1968977" y="850392"/>
                  </a:lnTo>
                  <a:lnTo>
                    <a:pt x="1928496" y="866764"/>
                  </a:lnTo>
                  <a:lnTo>
                    <a:pt x="1886460" y="882199"/>
                  </a:lnTo>
                  <a:lnTo>
                    <a:pt x="1842960" y="896684"/>
                  </a:lnTo>
                  <a:lnTo>
                    <a:pt x="1798085" y="910208"/>
                  </a:lnTo>
                  <a:lnTo>
                    <a:pt x="1751923" y="922762"/>
                  </a:lnTo>
                  <a:lnTo>
                    <a:pt x="1704564" y="934333"/>
                  </a:lnTo>
                  <a:lnTo>
                    <a:pt x="1656097" y="944910"/>
                  </a:lnTo>
                  <a:lnTo>
                    <a:pt x="1606611" y="954483"/>
                  </a:lnTo>
                  <a:lnTo>
                    <a:pt x="1556196" y="963040"/>
                  </a:lnTo>
                  <a:lnTo>
                    <a:pt x="1504941" y="970570"/>
                  </a:lnTo>
                  <a:lnTo>
                    <a:pt x="1452934" y="977061"/>
                  </a:lnTo>
                  <a:lnTo>
                    <a:pt x="1400266" y="982504"/>
                  </a:lnTo>
                  <a:lnTo>
                    <a:pt x="1347024" y="986886"/>
                  </a:lnTo>
                  <a:lnTo>
                    <a:pt x="1293300" y="990197"/>
                  </a:lnTo>
                  <a:lnTo>
                    <a:pt x="1239180" y="992425"/>
                  </a:lnTo>
                  <a:lnTo>
                    <a:pt x="1184756" y="993560"/>
                  </a:lnTo>
                  <a:lnTo>
                    <a:pt x="1130116" y="993590"/>
                  </a:lnTo>
                  <a:lnTo>
                    <a:pt x="1075349" y="992504"/>
                  </a:lnTo>
                  <a:lnTo>
                    <a:pt x="1020545" y="990291"/>
                  </a:lnTo>
                  <a:lnTo>
                    <a:pt x="965792" y="986939"/>
                  </a:lnTo>
                  <a:lnTo>
                    <a:pt x="911180" y="982439"/>
                  </a:lnTo>
                  <a:lnTo>
                    <a:pt x="856798" y="976778"/>
                  </a:lnTo>
                  <a:lnTo>
                    <a:pt x="802735" y="969945"/>
                  </a:lnTo>
                  <a:lnTo>
                    <a:pt x="353028" y="1124377"/>
                  </a:lnTo>
                  <a:close/>
                </a:path>
              </a:pathLst>
            </a:custGeom>
            <a:noFill/>
            <a:ln cap="flat" cmpd="sng" w="9525">
              <a:solidFill>
                <a:srgbClr val="4471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61" name="Google Shape;361;p46"/>
          <p:cNvSpPr txBox="1"/>
          <p:nvPr/>
        </p:nvSpPr>
        <p:spPr>
          <a:xfrm>
            <a:off x="6908672" y="563626"/>
            <a:ext cx="14700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Arial"/>
                <a:ea typeface="Arial"/>
                <a:cs typeface="Arial"/>
                <a:sym typeface="Arial"/>
              </a:rPr>
              <a:t>Are they similar?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6"/>
          <p:cNvSpPr txBox="1"/>
          <p:nvPr>
            <p:ph idx="11" type="ftr"/>
          </p:nvPr>
        </p:nvSpPr>
        <p:spPr>
          <a:xfrm>
            <a:off x="628904" y="4859783"/>
            <a:ext cx="1978800" cy="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363" name="Google Shape;363;p46"/>
          <p:cNvSpPr txBox="1"/>
          <p:nvPr>
            <p:ph idx="12" type="sldNum"/>
          </p:nvPr>
        </p:nvSpPr>
        <p:spPr>
          <a:xfrm>
            <a:off x="8649969" y="4913312"/>
            <a:ext cx="246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707542" y="496011"/>
            <a:ext cx="11703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282"/>
                </a:solidFill>
              </a:rPr>
              <a:t>Recap</a:t>
            </a:r>
            <a:endParaRPr sz="3000"/>
          </a:p>
        </p:txBody>
      </p:sp>
      <p:grpSp>
        <p:nvGrpSpPr>
          <p:cNvPr id="102" name="Google Shape;102;p20"/>
          <p:cNvGrpSpPr/>
          <p:nvPr/>
        </p:nvGrpSpPr>
        <p:grpSpPr>
          <a:xfrm>
            <a:off x="1259049" y="1177697"/>
            <a:ext cx="6625908" cy="3612547"/>
            <a:chOff x="789241" y="1157986"/>
            <a:chExt cx="3254375" cy="1847850"/>
          </a:xfrm>
        </p:grpSpPr>
        <p:sp>
          <p:nvSpPr>
            <p:cNvPr id="103" name="Google Shape;103;p20"/>
            <p:cNvSpPr/>
            <p:nvPr/>
          </p:nvSpPr>
          <p:spPr>
            <a:xfrm>
              <a:off x="794004" y="1162812"/>
              <a:ext cx="3244500" cy="18378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789241" y="1157986"/>
              <a:ext cx="3254375" cy="1847850"/>
            </a:xfrm>
            <a:custGeom>
              <a:rect b="b" l="l" r="r" t="t"/>
              <a:pathLst>
                <a:path extrusionOk="0" h="1847850" w="3254375">
                  <a:moveTo>
                    <a:pt x="0" y="1847469"/>
                  </a:moveTo>
                  <a:lnTo>
                    <a:pt x="3254121" y="1847469"/>
                  </a:lnTo>
                  <a:lnTo>
                    <a:pt x="3254121" y="0"/>
                  </a:lnTo>
                  <a:lnTo>
                    <a:pt x="0" y="0"/>
                  </a:lnTo>
                  <a:lnTo>
                    <a:pt x="0" y="1847469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5" name="Google Shape;105;p20"/>
          <p:cNvSpPr txBox="1"/>
          <p:nvPr/>
        </p:nvSpPr>
        <p:spPr>
          <a:xfrm>
            <a:off x="653592" y="4859783"/>
            <a:ext cx="1978800" cy="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Copyright National University of Singapore. All Rights Reserved.</a:t>
            </a:r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8692642" y="4913312"/>
            <a:ext cx="161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type="title"/>
          </p:nvPr>
        </p:nvSpPr>
        <p:spPr>
          <a:xfrm>
            <a:off x="707542" y="469772"/>
            <a:ext cx="3939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4282"/>
                </a:solidFill>
              </a:rPr>
              <a:t>Normal Distribution</a:t>
            </a:r>
            <a:endParaRPr sz="3300"/>
          </a:p>
        </p:txBody>
      </p:sp>
      <p:sp>
        <p:nvSpPr>
          <p:cNvPr id="369" name="Google Shape;369;p47"/>
          <p:cNvSpPr/>
          <p:nvPr/>
        </p:nvSpPr>
        <p:spPr>
          <a:xfrm>
            <a:off x="721240" y="1616565"/>
            <a:ext cx="4358400" cy="295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70" name="Google Shape;370;p47"/>
          <p:cNvGrpSpPr/>
          <p:nvPr/>
        </p:nvGrpSpPr>
        <p:grpSpPr>
          <a:xfrm>
            <a:off x="5519910" y="1434069"/>
            <a:ext cx="3176100" cy="2921400"/>
            <a:chOff x="5519910" y="1434069"/>
            <a:chExt cx="3176100" cy="2921400"/>
          </a:xfrm>
        </p:grpSpPr>
        <p:sp>
          <p:nvSpPr>
            <p:cNvPr id="371" name="Google Shape;371;p47"/>
            <p:cNvSpPr/>
            <p:nvPr/>
          </p:nvSpPr>
          <p:spPr>
            <a:xfrm>
              <a:off x="5519910" y="1434069"/>
              <a:ext cx="3176100" cy="2921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2" name="Google Shape;372;p47"/>
            <p:cNvSpPr/>
            <p:nvPr/>
          </p:nvSpPr>
          <p:spPr>
            <a:xfrm>
              <a:off x="5638800" y="1679447"/>
              <a:ext cx="2869800" cy="2577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3" name="Google Shape;373;p47"/>
            <p:cNvSpPr/>
            <p:nvPr/>
          </p:nvSpPr>
          <p:spPr>
            <a:xfrm>
              <a:off x="5545836" y="1469135"/>
              <a:ext cx="3080384" cy="2816860"/>
            </a:xfrm>
            <a:custGeom>
              <a:rect b="b" l="l" r="r" t="t"/>
              <a:pathLst>
                <a:path extrusionOk="0" h="2816860" w="3080384">
                  <a:moveTo>
                    <a:pt x="2610612" y="0"/>
                  </a:moveTo>
                  <a:lnTo>
                    <a:pt x="469391" y="0"/>
                  </a:lnTo>
                  <a:lnTo>
                    <a:pt x="421404" y="2423"/>
                  </a:lnTo>
                  <a:lnTo>
                    <a:pt x="374802" y="9537"/>
                  </a:lnTo>
                  <a:lnTo>
                    <a:pt x="329820" y="21105"/>
                  </a:lnTo>
                  <a:lnTo>
                    <a:pt x="286696" y="36891"/>
                  </a:lnTo>
                  <a:lnTo>
                    <a:pt x="245665" y="56659"/>
                  </a:lnTo>
                  <a:lnTo>
                    <a:pt x="206964" y="80172"/>
                  </a:lnTo>
                  <a:lnTo>
                    <a:pt x="170827" y="107196"/>
                  </a:lnTo>
                  <a:lnTo>
                    <a:pt x="137493" y="137493"/>
                  </a:lnTo>
                  <a:lnTo>
                    <a:pt x="107196" y="170827"/>
                  </a:lnTo>
                  <a:lnTo>
                    <a:pt x="80172" y="206964"/>
                  </a:lnTo>
                  <a:lnTo>
                    <a:pt x="56659" y="245665"/>
                  </a:lnTo>
                  <a:lnTo>
                    <a:pt x="36891" y="286696"/>
                  </a:lnTo>
                  <a:lnTo>
                    <a:pt x="21105" y="329820"/>
                  </a:lnTo>
                  <a:lnTo>
                    <a:pt x="9537" y="374802"/>
                  </a:lnTo>
                  <a:lnTo>
                    <a:pt x="2423" y="421404"/>
                  </a:lnTo>
                  <a:lnTo>
                    <a:pt x="0" y="469391"/>
                  </a:lnTo>
                  <a:lnTo>
                    <a:pt x="0" y="2346960"/>
                  </a:lnTo>
                  <a:lnTo>
                    <a:pt x="2423" y="2394951"/>
                  </a:lnTo>
                  <a:lnTo>
                    <a:pt x="9537" y="2441557"/>
                  </a:lnTo>
                  <a:lnTo>
                    <a:pt x="21105" y="2486540"/>
                  </a:lnTo>
                  <a:lnTo>
                    <a:pt x="36891" y="2529666"/>
                  </a:lnTo>
                  <a:lnTo>
                    <a:pt x="56659" y="2570697"/>
                  </a:lnTo>
                  <a:lnTo>
                    <a:pt x="80172" y="2609399"/>
                  </a:lnTo>
                  <a:lnTo>
                    <a:pt x="107196" y="2645534"/>
                  </a:lnTo>
                  <a:lnTo>
                    <a:pt x="137493" y="2678868"/>
                  </a:lnTo>
                  <a:lnTo>
                    <a:pt x="170827" y="2709163"/>
                  </a:lnTo>
                  <a:lnTo>
                    <a:pt x="206964" y="2736185"/>
                  </a:lnTo>
                  <a:lnTo>
                    <a:pt x="245665" y="2759697"/>
                  </a:lnTo>
                  <a:lnTo>
                    <a:pt x="286696" y="2779464"/>
                  </a:lnTo>
                  <a:lnTo>
                    <a:pt x="329820" y="2795248"/>
                  </a:lnTo>
                  <a:lnTo>
                    <a:pt x="374802" y="2806815"/>
                  </a:lnTo>
                  <a:lnTo>
                    <a:pt x="421404" y="2813928"/>
                  </a:lnTo>
                  <a:lnTo>
                    <a:pt x="469391" y="2816352"/>
                  </a:lnTo>
                  <a:lnTo>
                    <a:pt x="2610612" y="2816352"/>
                  </a:lnTo>
                  <a:lnTo>
                    <a:pt x="2658599" y="2813928"/>
                  </a:lnTo>
                  <a:lnTo>
                    <a:pt x="2705201" y="2806815"/>
                  </a:lnTo>
                  <a:lnTo>
                    <a:pt x="2750183" y="2795248"/>
                  </a:lnTo>
                  <a:lnTo>
                    <a:pt x="2793307" y="2779464"/>
                  </a:lnTo>
                  <a:lnTo>
                    <a:pt x="2834338" y="2759697"/>
                  </a:lnTo>
                  <a:lnTo>
                    <a:pt x="2873039" y="2736185"/>
                  </a:lnTo>
                  <a:lnTo>
                    <a:pt x="2909176" y="2709163"/>
                  </a:lnTo>
                  <a:lnTo>
                    <a:pt x="2942510" y="2678868"/>
                  </a:lnTo>
                  <a:lnTo>
                    <a:pt x="2972807" y="2645534"/>
                  </a:lnTo>
                  <a:lnTo>
                    <a:pt x="2999831" y="2609399"/>
                  </a:lnTo>
                  <a:lnTo>
                    <a:pt x="3023344" y="2570697"/>
                  </a:lnTo>
                  <a:lnTo>
                    <a:pt x="3043112" y="2529666"/>
                  </a:lnTo>
                  <a:lnTo>
                    <a:pt x="3058898" y="2486540"/>
                  </a:lnTo>
                  <a:lnTo>
                    <a:pt x="3070466" y="2441557"/>
                  </a:lnTo>
                  <a:lnTo>
                    <a:pt x="3077580" y="2394951"/>
                  </a:lnTo>
                  <a:lnTo>
                    <a:pt x="3080004" y="2346960"/>
                  </a:lnTo>
                  <a:lnTo>
                    <a:pt x="3080004" y="469391"/>
                  </a:lnTo>
                  <a:lnTo>
                    <a:pt x="3077580" y="421404"/>
                  </a:lnTo>
                  <a:lnTo>
                    <a:pt x="3070466" y="374802"/>
                  </a:lnTo>
                  <a:lnTo>
                    <a:pt x="3058898" y="329820"/>
                  </a:lnTo>
                  <a:lnTo>
                    <a:pt x="3043112" y="286696"/>
                  </a:lnTo>
                  <a:lnTo>
                    <a:pt x="3023344" y="245665"/>
                  </a:lnTo>
                  <a:lnTo>
                    <a:pt x="2999831" y="206964"/>
                  </a:lnTo>
                  <a:lnTo>
                    <a:pt x="2972807" y="170827"/>
                  </a:lnTo>
                  <a:lnTo>
                    <a:pt x="2942510" y="137493"/>
                  </a:lnTo>
                  <a:lnTo>
                    <a:pt x="2909176" y="107196"/>
                  </a:lnTo>
                  <a:lnTo>
                    <a:pt x="2873039" y="80172"/>
                  </a:lnTo>
                  <a:lnTo>
                    <a:pt x="2834338" y="56659"/>
                  </a:lnTo>
                  <a:lnTo>
                    <a:pt x="2793307" y="36891"/>
                  </a:lnTo>
                  <a:lnTo>
                    <a:pt x="2750183" y="21105"/>
                  </a:lnTo>
                  <a:lnTo>
                    <a:pt x="2705201" y="9537"/>
                  </a:lnTo>
                  <a:lnTo>
                    <a:pt x="2658599" y="2423"/>
                  </a:lnTo>
                  <a:lnTo>
                    <a:pt x="2610612" y="0"/>
                  </a:lnTo>
                  <a:close/>
                </a:path>
              </a:pathLst>
            </a:custGeom>
            <a:solidFill>
              <a:srgbClr val="D9EA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74" name="Google Shape;374;p47"/>
          <p:cNvSpPr txBox="1"/>
          <p:nvPr/>
        </p:nvSpPr>
        <p:spPr>
          <a:xfrm>
            <a:off x="5797422" y="1758213"/>
            <a:ext cx="25242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39394" lvl="0" marL="251459" marR="192405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One peak in the middle,  which is the mode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239394" lvl="0" marL="251459" marR="0" rtl="0" algn="just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b="1"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Mode = Mean = Median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239394" lvl="0" marL="251459" marR="129538" rtl="0" algn="just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Roughly 50% of data on  either side of the middle  (line)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239394" lvl="0" marL="251459" marR="0" rtl="0" algn="just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SzPts val="1600"/>
              <a:buFont typeface="Arial"/>
              <a:buChar char="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box plot is symmetric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" name="Google Shape;375;p47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376" name="Google Shape;376;p47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type="title"/>
          </p:nvPr>
        </p:nvSpPr>
        <p:spPr>
          <a:xfrm>
            <a:off x="707542" y="469772"/>
            <a:ext cx="66351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4282"/>
                </a:solidFill>
              </a:rPr>
              <a:t>Standard Deviation of Population</a:t>
            </a:r>
            <a:endParaRPr sz="3300"/>
          </a:p>
        </p:txBody>
      </p:sp>
      <p:grpSp>
        <p:nvGrpSpPr>
          <p:cNvPr id="382" name="Google Shape;382;p48"/>
          <p:cNvGrpSpPr/>
          <p:nvPr/>
        </p:nvGrpSpPr>
        <p:grpSpPr>
          <a:xfrm>
            <a:off x="4663905" y="2696556"/>
            <a:ext cx="2621400" cy="947195"/>
            <a:chOff x="4663905" y="2696556"/>
            <a:chExt cx="2621400" cy="947195"/>
          </a:xfrm>
        </p:grpSpPr>
        <p:sp>
          <p:nvSpPr>
            <p:cNvPr id="383" name="Google Shape;383;p48"/>
            <p:cNvSpPr/>
            <p:nvPr/>
          </p:nvSpPr>
          <p:spPr>
            <a:xfrm>
              <a:off x="4663905" y="2696556"/>
              <a:ext cx="2621400" cy="9378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4" name="Google Shape;384;p48"/>
            <p:cNvSpPr/>
            <p:nvPr/>
          </p:nvSpPr>
          <p:spPr>
            <a:xfrm>
              <a:off x="6024371" y="3273551"/>
              <a:ext cx="864000" cy="370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5" name="Google Shape;385;p48"/>
            <p:cNvSpPr/>
            <p:nvPr/>
          </p:nvSpPr>
          <p:spPr>
            <a:xfrm>
              <a:off x="5855207" y="2727959"/>
              <a:ext cx="280500" cy="292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86" name="Google Shape;386;p48"/>
          <p:cNvSpPr txBox="1"/>
          <p:nvPr/>
        </p:nvSpPr>
        <p:spPr>
          <a:xfrm>
            <a:off x="904138" y="2755773"/>
            <a:ext cx="31368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we don’t, we use a random  sample to estimate  population SD: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48"/>
          <p:cNvGrpSpPr/>
          <p:nvPr/>
        </p:nvGrpSpPr>
        <p:grpSpPr>
          <a:xfrm>
            <a:off x="4669061" y="1362983"/>
            <a:ext cx="2658000" cy="945769"/>
            <a:chOff x="4669061" y="1362983"/>
            <a:chExt cx="2658000" cy="945769"/>
          </a:xfrm>
        </p:grpSpPr>
        <p:sp>
          <p:nvSpPr>
            <p:cNvPr id="388" name="Google Shape;388;p48"/>
            <p:cNvSpPr/>
            <p:nvPr/>
          </p:nvSpPr>
          <p:spPr>
            <a:xfrm>
              <a:off x="4669061" y="1362983"/>
              <a:ext cx="2658000" cy="9363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9" name="Google Shape;389;p48"/>
            <p:cNvSpPr/>
            <p:nvPr/>
          </p:nvSpPr>
          <p:spPr>
            <a:xfrm>
              <a:off x="6022847" y="1940052"/>
              <a:ext cx="876300" cy="3687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0" name="Google Shape;390;p48"/>
            <p:cNvSpPr/>
            <p:nvPr/>
          </p:nvSpPr>
          <p:spPr>
            <a:xfrm>
              <a:off x="5867399" y="1397508"/>
              <a:ext cx="282000" cy="292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91" name="Google Shape;391;p48"/>
          <p:cNvSpPr txBox="1"/>
          <p:nvPr/>
        </p:nvSpPr>
        <p:spPr>
          <a:xfrm>
            <a:off x="968146" y="1731721"/>
            <a:ext cx="29592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we have population data: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8"/>
          <p:cNvSpPr/>
          <p:nvPr/>
        </p:nvSpPr>
        <p:spPr>
          <a:xfrm>
            <a:off x="4652771" y="3963923"/>
            <a:ext cx="2667000" cy="532129"/>
          </a:xfrm>
          <a:custGeom>
            <a:rect b="b" l="l" r="r" t="t"/>
            <a:pathLst>
              <a:path extrusionOk="0" h="532129" w="2667000">
                <a:moveTo>
                  <a:pt x="2578354" y="0"/>
                </a:moveTo>
                <a:lnTo>
                  <a:pt x="88645" y="0"/>
                </a:lnTo>
                <a:lnTo>
                  <a:pt x="54167" y="6966"/>
                </a:lnTo>
                <a:lnTo>
                  <a:pt x="25987" y="25963"/>
                </a:lnTo>
                <a:lnTo>
                  <a:pt x="6975" y="54140"/>
                </a:lnTo>
                <a:lnTo>
                  <a:pt x="0" y="88645"/>
                </a:lnTo>
                <a:lnTo>
                  <a:pt x="0" y="443230"/>
                </a:lnTo>
                <a:lnTo>
                  <a:pt x="6975" y="477735"/>
                </a:lnTo>
                <a:lnTo>
                  <a:pt x="25987" y="505912"/>
                </a:lnTo>
                <a:lnTo>
                  <a:pt x="54167" y="524909"/>
                </a:lnTo>
                <a:lnTo>
                  <a:pt x="88645" y="531876"/>
                </a:lnTo>
                <a:lnTo>
                  <a:pt x="2578354" y="531876"/>
                </a:lnTo>
                <a:lnTo>
                  <a:pt x="2612832" y="524909"/>
                </a:lnTo>
                <a:lnTo>
                  <a:pt x="2641012" y="505912"/>
                </a:lnTo>
                <a:lnTo>
                  <a:pt x="2660024" y="477735"/>
                </a:lnTo>
                <a:lnTo>
                  <a:pt x="2667000" y="443230"/>
                </a:lnTo>
                <a:lnTo>
                  <a:pt x="2667000" y="88645"/>
                </a:lnTo>
                <a:lnTo>
                  <a:pt x="2660024" y="54140"/>
                </a:lnTo>
                <a:lnTo>
                  <a:pt x="2641012" y="25963"/>
                </a:lnTo>
                <a:lnTo>
                  <a:pt x="2612832" y="6966"/>
                </a:lnTo>
                <a:lnTo>
                  <a:pt x="2578354" y="0"/>
                </a:lnTo>
                <a:close/>
              </a:path>
            </a:pathLst>
          </a:custGeom>
          <a:solidFill>
            <a:srgbClr val="D9EAD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3" name="Google Shape;393;p48"/>
          <p:cNvSpPr txBox="1"/>
          <p:nvPr/>
        </p:nvSpPr>
        <p:spPr>
          <a:xfrm>
            <a:off x="5317871" y="4074667"/>
            <a:ext cx="1336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VAR = SD</a:t>
            </a:r>
            <a:r>
              <a:rPr baseline="30000" lang="en" sz="1800">
                <a:latin typeface="Arial"/>
                <a:ea typeface="Arial"/>
                <a:cs typeface="Arial"/>
                <a:sym typeface="Arial"/>
              </a:rPr>
              <a:t>2</a:t>
            </a:r>
            <a:endParaRPr baseline="30000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8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395" name="Google Shape;395;p48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/>
          <p:nvPr/>
        </p:nvSpPr>
        <p:spPr>
          <a:xfrm>
            <a:off x="300721" y="1959624"/>
            <a:ext cx="6646200" cy="2561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1" name="Google Shape;401;p49"/>
          <p:cNvSpPr txBox="1"/>
          <p:nvPr>
            <p:ph type="title"/>
          </p:nvPr>
        </p:nvSpPr>
        <p:spPr>
          <a:xfrm>
            <a:off x="743204" y="491744"/>
            <a:ext cx="5681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282"/>
                </a:solidFill>
              </a:rPr>
              <a:t>Effect of SD on the Distribution</a:t>
            </a:r>
            <a:endParaRPr sz="3000"/>
          </a:p>
        </p:txBody>
      </p:sp>
      <p:sp>
        <p:nvSpPr>
          <p:cNvPr id="402" name="Google Shape;402;p49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403" name="Google Shape;403;p49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graphicFrame>
        <p:nvGraphicFramePr>
          <p:cNvPr id="404" name="Google Shape;404;p49"/>
          <p:cNvGraphicFramePr/>
          <p:nvPr/>
        </p:nvGraphicFramePr>
        <p:xfrm>
          <a:off x="4988369" y="13114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{FE175356-000F-417E-BE2C-3B666525D27C}</a:tableStyleId>
              </a:tblPr>
              <a:tblGrid>
                <a:gridCol w="1907550"/>
                <a:gridCol w="1852925"/>
              </a:tblGrid>
              <a:tr h="4139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Low SD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High SD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84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6725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is not very dispersed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will be closer to the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mean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65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is more dispersed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will be more spread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out away from the mean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6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5" name="Google Shape;405;p49"/>
          <p:cNvSpPr txBox="1"/>
          <p:nvPr/>
        </p:nvSpPr>
        <p:spPr>
          <a:xfrm>
            <a:off x="4665345" y="4701032"/>
            <a:ext cx="36315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Arial"/>
                <a:ea typeface="Arial"/>
                <a:cs typeface="Arial"/>
                <a:sym typeface="Arial"/>
              </a:rPr>
              <a:t>Online simulator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100" u="sng">
                <a:solidFill>
                  <a:srgbClr val="0462C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https://www.geogebra.org/m/sPBsZYET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50"/>
          <p:cNvGrpSpPr/>
          <p:nvPr/>
        </p:nvGrpSpPr>
        <p:grpSpPr>
          <a:xfrm>
            <a:off x="899071" y="1350263"/>
            <a:ext cx="6789600" cy="2988684"/>
            <a:chOff x="899071" y="1350263"/>
            <a:chExt cx="6789600" cy="2988684"/>
          </a:xfrm>
        </p:grpSpPr>
        <p:sp>
          <p:nvSpPr>
            <p:cNvPr id="411" name="Google Shape;411;p50"/>
            <p:cNvSpPr/>
            <p:nvPr/>
          </p:nvSpPr>
          <p:spPr>
            <a:xfrm>
              <a:off x="899071" y="1527047"/>
              <a:ext cx="6789600" cy="2811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2" name="Google Shape;412;p50"/>
            <p:cNvSpPr/>
            <p:nvPr/>
          </p:nvSpPr>
          <p:spPr>
            <a:xfrm>
              <a:off x="3342132" y="1938527"/>
              <a:ext cx="1870075" cy="2212975"/>
            </a:xfrm>
            <a:custGeom>
              <a:rect b="b" l="l" r="r" t="t"/>
              <a:pathLst>
                <a:path extrusionOk="0" h="2212975" w="1870075">
                  <a:moveTo>
                    <a:pt x="1869948" y="0"/>
                  </a:moveTo>
                  <a:lnTo>
                    <a:pt x="0" y="0"/>
                  </a:lnTo>
                  <a:lnTo>
                    <a:pt x="0" y="2212848"/>
                  </a:lnTo>
                  <a:lnTo>
                    <a:pt x="1869948" y="2212848"/>
                  </a:lnTo>
                  <a:lnTo>
                    <a:pt x="1869948" y="0"/>
                  </a:lnTo>
                  <a:close/>
                </a:path>
              </a:pathLst>
            </a:custGeom>
            <a:solidFill>
              <a:srgbClr val="00FF00">
                <a:alpha val="376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3" name="Google Shape;413;p50"/>
            <p:cNvSpPr/>
            <p:nvPr/>
          </p:nvSpPr>
          <p:spPr>
            <a:xfrm>
              <a:off x="3387852" y="3727703"/>
              <a:ext cx="1824354" cy="329564"/>
            </a:xfrm>
            <a:custGeom>
              <a:rect b="b" l="l" r="r" t="t"/>
              <a:pathLst>
                <a:path extrusionOk="0" h="329564" w="1824354">
                  <a:moveTo>
                    <a:pt x="1659636" y="0"/>
                  </a:moveTo>
                  <a:lnTo>
                    <a:pt x="1659636" y="82296"/>
                  </a:lnTo>
                  <a:lnTo>
                    <a:pt x="164592" y="82296"/>
                  </a:lnTo>
                  <a:lnTo>
                    <a:pt x="164592" y="0"/>
                  </a:lnTo>
                  <a:lnTo>
                    <a:pt x="0" y="164592"/>
                  </a:lnTo>
                  <a:lnTo>
                    <a:pt x="164592" y="329184"/>
                  </a:lnTo>
                  <a:lnTo>
                    <a:pt x="164592" y="246888"/>
                  </a:lnTo>
                  <a:lnTo>
                    <a:pt x="1659636" y="246888"/>
                  </a:lnTo>
                  <a:lnTo>
                    <a:pt x="1659636" y="329184"/>
                  </a:lnTo>
                  <a:lnTo>
                    <a:pt x="1824227" y="164592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4" name="Google Shape;414;p50"/>
            <p:cNvSpPr/>
            <p:nvPr/>
          </p:nvSpPr>
          <p:spPr>
            <a:xfrm>
              <a:off x="3387852" y="3727703"/>
              <a:ext cx="1824354" cy="329564"/>
            </a:xfrm>
            <a:custGeom>
              <a:rect b="b" l="l" r="r" t="t"/>
              <a:pathLst>
                <a:path extrusionOk="0" h="329564" w="1824354">
                  <a:moveTo>
                    <a:pt x="0" y="164592"/>
                  </a:moveTo>
                  <a:lnTo>
                    <a:pt x="164592" y="0"/>
                  </a:lnTo>
                  <a:lnTo>
                    <a:pt x="164592" y="82296"/>
                  </a:lnTo>
                  <a:lnTo>
                    <a:pt x="1659636" y="82296"/>
                  </a:lnTo>
                  <a:lnTo>
                    <a:pt x="1659636" y="0"/>
                  </a:lnTo>
                  <a:lnTo>
                    <a:pt x="1824227" y="164592"/>
                  </a:lnTo>
                  <a:lnTo>
                    <a:pt x="1659636" y="329184"/>
                  </a:lnTo>
                  <a:lnTo>
                    <a:pt x="1659636" y="246888"/>
                  </a:lnTo>
                  <a:lnTo>
                    <a:pt x="164592" y="246888"/>
                  </a:lnTo>
                  <a:lnTo>
                    <a:pt x="164592" y="329184"/>
                  </a:lnTo>
                  <a:lnTo>
                    <a:pt x="0" y="164592"/>
                  </a:lnTo>
                  <a:close/>
                </a:path>
              </a:pathLst>
            </a:custGeom>
            <a:noFill/>
            <a:ln cap="flat" cmpd="sng" w="9525">
              <a:solidFill>
                <a:srgbClr val="4453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5" name="Google Shape;415;p50"/>
            <p:cNvSpPr/>
            <p:nvPr/>
          </p:nvSpPr>
          <p:spPr>
            <a:xfrm>
              <a:off x="2395727" y="1938527"/>
              <a:ext cx="3773804" cy="2212975"/>
            </a:xfrm>
            <a:custGeom>
              <a:rect b="b" l="l" r="r" t="t"/>
              <a:pathLst>
                <a:path extrusionOk="0" h="2212975" w="3773804">
                  <a:moveTo>
                    <a:pt x="3773424" y="0"/>
                  </a:moveTo>
                  <a:lnTo>
                    <a:pt x="0" y="0"/>
                  </a:lnTo>
                  <a:lnTo>
                    <a:pt x="0" y="2212848"/>
                  </a:lnTo>
                  <a:lnTo>
                    <a:pt x="3773424" y="2212848"/>
                  </a:lnTo>
                  <a:lnTo>
                    <a:pt x="3773424" y="0"/>
                  </a:lnTo>
                  <a:close/>
                </a:path>
              </a:pathLst>
            </a:custGeom>
            <a:solidFill>
              <a:srgbClr val="00FF00">
                <a:alpha val="2157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6" name="Google Shape;416;p50"/>
            <p:cNvSpPr/>
            <p:nvPr/>
          </p:nvSpPr>
          <p:spPr>
            <a:xfrm>
              <a:off x="2444496" y="2965703"/>
              <a:ext cx="3709670" cy="329564"/>
            </a:xfrm>
            <a:custGeom>
              <a:rect b="b" l="l" r="r" t="t"/>
              <a:pathLst>
                <a:path extrusionOk="0" h="329564" w="3709670">
                  <a:moveTo>
                    <a:pt x="3544824" y="0"/>
                  </a:moveTo>
                  <a:lnTo>
                    <a:pt x="3544824" y="82295"/>
                  </a:lnTo>
                  <a:lnTo>
                    <a:pt x="164592" y="82295"/>
                  </a:lnTo>
                  <a:lnTo>
                    <a:pt x="164592" y="0"/>
                  </a:lnTo>
                  <a:lnTo>
                    <a:pt x="0" y="164591"/>
                  </a:lnTo>
                  <a:lnTo>
                    <a:pt x="164592" y="329183"/>
                  </a:lnTo>
                  <a:lnTo>
                    <a:pt x="164592" y="246887"/>
                  </a:lnTo>
                  <a:lnTo>
                    <a:pt x="3544824" y="246887"/>
                  </a:lnTo>
                  <a:lnTo>
                    <a:pt x="3544824" y="329183"/>
                  </a:lnTo>
                  <a:lnTo>
                    <a:pt x="3709416" y="164591"/>
                  </a:lnTo>
                  <a:lnTo>
                    <a:pt x="3544824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7" name="Google Shape;417;p50"/>
            <p:cNvSpPr/>
            <p:nvPr/>
          </p:nvSpPr>
          <p:spPr>
            <a:xfrm>
              <a:off x="2444496" y="2965703"/>
              <a:ext cx="3709670" cy="329564"/>
            </a:xfrm>
            <a:custGeom>
              <a:rect b="b" l="l" r="r" t="t"/>
              <a:pathLst>
                <a:path extrusionOk="0" h="329564" w="3709670">
                  <a:moveTo>
                    <a:pt x="0" y="164591"/>
                  </a:moveTo>
                  <a:lnTo>
                    <a:pt x="164592" y="0"/>
                  </a:lnTo>
                  <a:lnTo>
                    <a:pt x="164592" y="82295"/>
                  </a:lnTo>
                  <a:lnTo>
                    <a:pt x="3544824" y="82295"/>
                  </a:lnTo>
                  <a:lnTo>
                    <a:pt x="3544824" y="0"/>
                  </a:lnTo>
                  <a:lnTo>
                    <a:pt x="3709416" y="164591"/>
                  </a:lnTo>
                  <a:lnTo>
                    <a:pt x="3544824" y="329183"/>
                  </a:lnTo>
                  <a:lnTo>
                    <a:pt x="3544824" y="246887"/>
                  </a:lnTo>
                  <a:lnTo>
                    <a:pt x="164592" y="246887"/>
                  </a:lnTo>
                  <a:lnTo>
                    <a:pt x="164592" y="329183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cap="flat" cmpd="sng" w="9525">
              <a:solidFill>
                <a:srgbClr val="4453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8" name="Google Shape;418;p50"/>
            <p:cNvSpPr/>
            <p:nvPr/>
          </p:nvSpPr>
          <p:spPr>
            <a:xfrm>
              <a:off x="1399032" y="1930908"/>
              <a:ext cx="5671184" cy="2212975"/>
            </a:xfrm>
            <a:custGeom>
              <a:rect b="b" l="l" r="r" t="t"/>
              <a:pathLst>
                <a:path extrusionOk="0" h="2212975" w="5671184">
                  <a:moveTo>
                    <a:pt x="5670804" y="0"/>
                  </a:moveTo>
                  <a:lnTo>
                    <a:pt x="0" y="0"/>
                  </a:lnTo>
                  <a:lnTo>
                    <a:pt x="0" y="2212848"/>
                  </a:lnTo>
                  <a:lnTo>
                    <a:pt x="5670804" y="2212848"/>
                  </a:lnTo>
                  <a:lnTo>
                    <a:pt x="5670804" y="0"/>
                  </a:lnTo>
                  <a:close/>
                </a:path>
              </a:pathLst>
            </a:custGeom>
            <a:solidFill>
              <a:srgbClr val="00FF00">
                <a:alpha val="1961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9" name="Google Shape;419;p50"/>
            <p:cNvSpPr/>
            <p:nvPr/>
          </p:nvSpPr>
          <p:spPr>
            <a:xfrm>
              <a:off x="1481328" y="2279903"/>
              <a:ext cx="5636259" cy="329564"/>
            </a:xfrm>
            <a:custGeom>
              <a:rect b="b" l="l" r="r" t="t"/>
              <a:pathLst>
                <a:path extrusionOk="0" h="329564" w="5636259">
                  <a:moveTo>
                    <a:pt x="5471160" y="0"/>
                  </a:moveTo>
                  <a:lnTo>
                    <a:pt x="5471160" y="82295"/>
                  </a:lnTo>
                  <a:lnTo>
                    <a:pt x="164591" y="82295"/>
                  </a:lnTo>
                  <a:lnTo>
                    <a:pt x="164591" y="0"/>
                  </a:lnTo>
                  <a:lnTo>
                    <a:pt x="0" y="164591"/>
                  </a:lnTo>
                  <a:lnTo>
                    <a:pt x="164591" y="329183"/>
                  </a:lnTo>
                  <a:lnTo>
                    <a:pt x="164591" y="246887"/>
                  </a:lnTo>
                  <a:lnTo>
                    <a:pt x="5471160" y="246887"/>
                  </a:lnTo>
                  <a:lnTo>
                    <a:pt x="5471160" y="329183"/>
                  </a:lnTo>
                  <a:lnTo>
                    <a:pt x="5635752" y="164591"/>
                  </a:lnTo>
                  <a:lnTo>
                    <a:pt x="5471160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0" name="Google Shape;420;p50"/>
            <p:cNvSpPr/>
            <p:nvPr/>
          </p:nvSpPr>
          <p:spPr>
            <a:xfrm>
              <a:off x="1481328" y="2279903"/>
              <a:ext cx="5636259" cy="329564"/>
            </a:xfrm>
            <a:custGeom>
              <a:rect b="b" l="l" r="r" t="t"/>
              <a:pathLst>
                <a:path extrusionOk="0" h="329564" w="5636259">
                  <a:moveTo>
                    <a:pt x="0" y="164591"/>
                  </a:moveTo>
                  <a:lnTo>
                    <a:pt x="164591" y="0"/>
                  </a:lnTo>
                  <a:lnTo>
                    <a:pt x="164591" y="82295"/>
                  </a:lnTo>
                  <a:lnTo>
                    <a:pt x="5471160" y="82295"/>
                  </a:lnTo>
                  <a:lnTo>
                    <a:pt x="5471160" y="0"/>
                  </a:lnTo>
                  <a:lnTo>
                    <a:pt x="5635752" y="164591"/>
                  </a:lnTo>
                  <a:lnTo>
                    <a:pt x="5471160" y="329183"/>
                  </a:lnTo>
                  <a:lnTo>
                    <a:pt x="5471160" y="246887"/>
                  </a:lnTo>
                  <a:lnTo>
                    <a:pt x="164591" y="246887"/>
                  </a:lnTo>
                  <a:lnTo>
                    <a:pt x="164591" y="329183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cap="flat" cmpd="sng" w="9525">
              <a:solidFill>
                <a:srgbClr val="4453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1" name="Google Shape;421;p50"/>
            <p:cNvSpPr/>
            <p:nvPr/>
          </p:nvSpPr>
          <p:spPr>
            <a:xfrm>
              <a:off x="3520439" y="1350263"/>
              <a:ext cx="1430020" cy="512444"/>
            </a:xfrm>
            <a:custGeom>
              <a:rect b="b" l="l" r="r" t="t"/>
              <a:pathLst>
                <a:path extrusionOk="0" h="512444" w="1430020">
                  <a:moveTo>
                    <a:pt x="1429512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1429512" y="512063"/>
                  </a:lnTo>
                  <a:lnTo>
                    <a:pt x="1429512" y="0"/>
                  </a:lnTo>
                  <a:close/>
                </a:path>
              </a:pathLst>
            </a:custGeom>
            <a:solidFill>
              <a:srgbClr val="D9EA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22" name="Google Shape;422;p50"/>
          <p:cNvSpPr txBox="1"/>
          <p:nvPr>
            <p:ph type="title"/>
          </p:nvPr>
        </p:nvSpPr>
        <p:spPr>
          <a:xfrm>
            <a:off x="743204" y="487171"/>
            <a:ext cx="70218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282"/>
                </a:solidFill>
              </a:rPr>
              <a:t>Why do we like “Normal Distribution”?</a:t>
            </a:r>
            <a:endParaRPr sz="3000"/>
          </a:p>
        </p:txBody>
      </p:sp>
      <p:sp>
        <p:nvSpPr>
          <p:cNvPr id="423" name="Google Shape;423;p50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424" name="Google Shape;424;p50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425" name="Google Shape;425;p50"/>
          <p:cNvSpPr txBox="1"/>
          <p:nvPr/>
        </p:nvSpPr>
        <p:spPr>
          <a:xfrm>
            <a:off x="3479927" y="1422272"/>
            <a:ext cx="1635000" cy="23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162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Normal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99.7% of data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95% of data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68% of data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0"/>
          <p:cNvSpPr txBox="1"/>
          <p:nvPr/>
        </p:nvSpPr>
        <p:spPr>
          <a:xfrm>
            <a:off x="3963415" y="4340148"/>
            <a:ext cx="13761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Mean	SD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0"/>
          <p:cNvSpPr txBox="1"/>
          <p:nvPr/>
        </p:nvSpPr>
        <p:spPr>
          <a:xfrm>
            <a:off x="2130932" y="4340148"/>
            <a:ext cx="13806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-2SD	-SD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0"/>
          <p:cNvSpPr txBox="1"/>
          <p:nvPr/>
        </p:nvSpPr>
        <p:spPr>
          <a:xfrm>
            <a:off x="5985128" y="4340148"/>
            <a:ext cx="469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2SD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0"/>
          <p:cNvSpPr txBox="1"/>
          <p:nvPr/>
        </p:nvSpPr>
        <p:spPr>
          <a:xfrm>
            <a:off x="6975729" y="4340148"/>
            <a:ext cx="469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3SD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0"/>
          <p:cNvSpPr txBox="1"/>
          <p:nvPr/>
        </p:nvSpPr>
        <p:spPr>
          <a:xfrm>
            <a:off x="1063853" y="4340148"/>
            <a:ext cx="546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-3SD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1"/>
          <p:cNvSpPr txBox="1"/>
          <p:nvPr>
            <p:ph type="title"/>
          </p:nvPr>
        </p:nvSpPr>
        <p:spPr>
          <a:xfrm>
            <a:off x="707542" y="482853"/>
            <a:ext cx="3944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282"/>
                </a:solidFill>
              </a:rPr>
              <a:t>Example of IQ Scores</a:t>
            </a:r>
            <a:endParaRPr sz="3000"/>
          </a:p>
        </p:txBody>
      </p:sp>
      <p:grpSp>
        <p:nvGrpSpPr>
          <p:cNvPr id="436" name="Google Shape;436;p51"/>
          <p:cNvGrpSpPr/>
          <p:nvPr/>
        </p:nvGrpSpPr>
        <p:grpSpPr>
          <a:xfrm>
            <a:off x="682482" y="1102938"/>
            <a:ext cx="7213500" cy="3050700"/>
            <a:chOff x="682482" y="1102938"/>
            <a:chExt cx="7213500" cy="3050700"/>
          </a:xfrm>
        </p:grpSpPr>
        <p:sp>
          <p:nvSpPr>
            <p:cNvPr id="437" name="Google Shape;437;p51"/>
            <p:cNvSpPr/>
            <p:nvPr/>
          </p:nvSpPr>
          <p:spPr>
            <a:xfrm>
              <a:off x="682482" y="1102938"/>
              <a:ext cx="7213500" cy="30507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8" name="Google Shape;438;p51"/>
            <p:cNvSpPr/>
            <p:nvPr/>
          </p:nvSpPr>
          <p:spPr>
            <a:xfrm>
              <a:off x="1418081" y="3877818"/>
              <a:ext cx="532130" cy="120650"/>
            </a:xfrm>
            <a:custGeom>
              <a:rect b="b" l="l" r="r" t="t"/>
              <a:pathLst>
                <a:path extrusionOk="0" h="120650" w="532130">
                  <a:moveTo>
                    <a:pt x="531876" y="0"/>
                  </a:moveTo>
                  <a:lnTo>
                    <a:pt x="531094" y="23432"/>
                  </a:lnTo>
                  <a:lnTo>
                    <a:pt x="528954" y="42567"/>
                  </a:lnTo>
                  <a:lnTo>
                    <a:pt x="525768" y="55467"/>
                  </a:lnTo>
                  <a:lnTo>
                    <a:pt x="521843" y="60197"/>
                  </a:lnTo>
                  <a:lnTo>
                    <a:pt x="275970" y="60197"/>
                  </a:lnTo>
                  <a:lnTo>
                    <a:pt x="272045" y="64928"/>
                  </a:lnTo>
                  <a:lnTo>
                    <a:pt x="268858" y="77828"/>
                  </a:lnTo>
                  <a:lnTo>
                    <a:pt x="266719" y="96963"/>
                  </a:lnTo>
                  <a:lnTo>
                    <a:pt x="265938" y="120395"/>
                  </a:lnTo>
                  <a:lnTo>
                    <a:pt x="265156" y="96963"/>
                  </a:lnTo>
                  <a:lnTo>
                    <a:pt x="263016" y="77828"/>
                  </a:lnTo>
                  <a:lnTo>
                    <a:pt x="259830" y="64928"/>
                  </a:lnTo>
                  <a:lnTo>
                    <a:pt x="255905" y="60197"/>
                  </a:lnTo>
                  <a:lnTo>
                    <a:pt x="10033" y="60197"/>
                  </a:lnTo>
                  <a:lnTo>
                    <a:pt x="6107" y="55467"/>
                  </a:lnTo>
                  <a:lnTo>
                    <a:pt x="2921" y="42567"/>
                  </a:lnTo>
                  <a:lnTo>
                    <a:pt x="781" y="23432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9" name="Google Shape;439;p51"/>
            <p:cNvSpPr/>
            <p:nvPr/>
          </p:nvSpPr>
          <p:spPr>
            <a:xfrm>
              <a:off x="2172462" y="3882390"/>
              <a:ext cx="591819" cy="121920"/>
            </a:xfrm>
            <a:custGeom>
              <a:rect b="b" l="l" r="r" t="t"/>
              <a:pathLst>
                <a:path extrusionOk="0" h="121920" w="591819">
                  <a:moveTo>
                    <a:pt x="591312" y="0"/>
                  </a:moveTo>
                  <a:lnTo>
                    <a:pt x="590510" y="23728"/>
                  </a:lnTo>
                  <a:lnTo>
                    <a:pt x="588327" y="43105"/>
                  </a:lnTo>
                  <a:lnTo>
                    <a:pt x="585096" y="56169"/>
                  </a:lnTo>
                  <a:lnTo>
                    <a:pt x="581151" y="60960"/>
                  </a:lnTo>
                  <a:lnTo>
                    <a:pt x="305815" y="60960"/>
                  </a:lnTo>
                  <a:lnTo>
                    <a:pt x="301871" y="65750"/>
                  </a:lnTo>
                  <a:lnTo>
                    <a:pt x="298640" y="78814"/>
                  </a:lnTo>
                  <a:lnTo>
                    <a:pt x="296457" y="98191"/>
                  </a:lnTo>
                  <a:lnTo>
                    <a:pt x="295656" y="121920"/>
                  </a:lnTo>
                  <a:lnTo>
                    <a:pt x="294854" y="98191"/>
                  </a:lnTo>
                  <a:lnTo>
                    <a:pt x="292671" y="78814"/>
                  </a:lnTo>
                  <a:lnTo>
                    <a:pt x="289440" y="65750"/>
                  </a:lnTo>
                  <a:lnTo>
                    <a:pt x="285495" y="60960"/>
                  </a:lnTo>
                  <a:lnTo>
                    <a:pt x="10160" y="60960"/>
                  </a:lnTo>
                  <a:lnTo>
                    <a:pt x="6215" y="56169"/>
                  </a:lnTo>
                  <a:lnTo>
                    <a:pt x="2984" y="43105"/>
                  </a:lnTo>
                  <a:lnTo>
                    <a:pt x="801" y="23728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40" name="Google Shape;440;p51"/>
          <p:cNvSpPr txBox="1"/>
          <p:nvPr/>
        </p:nvSpPr>
        <p:spPr>
          <a:xfrm>
            <a:off x="1495425" y="4045407"/>
            <a:ext cx="60756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0.5%	</a:t>
            </a:r>
            <a:r>
              <a:rPr baseline="30000" lang="en" sz="1950">
                <a:latin typeface="Arial"/>
                <a:ea typeface="Arial"/>
                <a:cs typeface="Arial"/>
                <a:sym typeface="Arial"/>
              </a:rPr>
              <a:t>2%	2%	0.5%</a:t>
            </a:r>
            <a:endParaRPr baseline="30000" sz="19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1"/>
          <p:cNvSpPr/>
          <p:nvPr/>
        </p:nvSpPr>
        <p:spPr>
          <a:xfrm>
            <a:off x="6287261" y="3877817"/>
            <a:ext cx="1301750" cy="127000"/>
          </a:xfrm>
          <a:custGeom>
            <a:rect b="b" l="l" r="r" t="t"/>
            <a:pathLst>
              <a:path extrusionOk="0" h="127000" w="1301750">
                <a:moveTo>
                  <a:pt x="1301495" y="0"/>
                </a:moveTo>
                <a:lnTo>
                  <a:pt x="1300714" y="23432"/>
                </a:lnTo>
                <a:lnTo>
                  <a:pt x="1298574" y="42567"/>
                </a:lnTo>
                <a:lnTo>
                  <a:pt x="1295388" y="55467"/>
                </a:lnTo>
                <a:lnTo>
                  <a:pt x="1291463" y="60197"/>
                </a:lnTo>
                <a:lnTo>
                  <a:pt x="1045590" y="60197"/>
                </a:lnTo>
                <a:lnTo>
                  <a:pt x="1041665" y="64928"/>
                </a:lnTo>
                <a:lnTo>
                  <a:pt x="1038479" y="77828"/>
                </a:lnTo>
                <a:lnTo>
                  <a:pt x="1036339" y="96963"/>
                </a:lnTo>
                <a:lnTo>
                  <a:pt x="1035558" y="120395"/>
                </a:lnTo>
                <a:lnTo>
                  <a:pt x="1034776" y="96963"/>
                </a:lnTo>
                <a:lnTo>
                  <a:pt x="1032637" y="77828"/>
                </a:lnTo>
                <a:lnTo>
                  <a:pt x="1029450" y="64928"/>
                </a:lnTo>
                <a:lnTo>
                  <a:pt x="1025524" y="60197"/>
                </a:lnTo>
                <a:lnTo>
                  <a:pt x="779653" y="60197"/>
                </a:lnTo>
                <a:lnTo>
                  <a:pt x="775727" y="55467"/>
                </a:lnTo>
                <a:lnTo>
                  <a:pt x="772540" y="42567"/>
                </a:lnTo>
                <a:lnTo>
                  <a:pt x="770401" y="23432"/>
                </a:lnTo>
                <a:lnTo>
                  <a:pt x="769619" y="0"/>
                </a:lnTo>
              </a:path>
              <a:path extrusionOk="0" h="127000" w="1301750">
                <a:moveTo>
                  <a:pt x="591312" y="4571"/>
                </a:moveTo>
                <a:lnTo>
                  <a:pt x="590510" y="28300"/>
                </a:lnTo>
                <a:lnTo>
                  <a:pt x="588327" y="47677"/>
                </a:lnTo>
                <a:lnTo>
                  <a:pt x="585096" y="60741"/>
                </a:lnTo>
                <a:lnTo>
                  <a:pt x="581152" y="65531"/>
                </a:lnTo>
                <a:lnTo>
                  <a:pt x="305815" y="65531"/>
                </a:lnTo>
                <a:lnTo>
                  <a:pt x="301871" y="70322"/>
                </a:lnTo>
                <a:lnTo>
                  <a:pt x="298640" y="83386"/>
                </a:lnTo>
                <a:lnTo>
                  <a:pt x="296457" y="102763"/>
                </a:lnTo>
                <a:lnTo>
                  <a:pt x="295656" y="126491"/>
                </a:lnTo>
                <a:lnTo>
                  <a:pt x="294854" y="102763"/>
                </a:lnTo>
                <a:lnTo>
                  <a:pt x="292671" y="83386"/>
                </a:lnTo>
                <a:lnTo>
                  <a:pt x="289440" y="70322"/>
                </a:lnTo>
                <a:lnTo>
                  <a:pt x="285495" y="65531"/>
                </a:lnTo>
                <a:lnTo>
                  <a:pt x="10160" y="65531"/>
                </a:lnTo>
                <a:lnTo>
                  <a:pt x="6215" y="60741"/>
                </a:lnTo>
                <a:lnTo>
                  <a:pt x="2984" y="47677"/>
                </a:lnTo>
                <a:lnTo>
                  <a:pt x="801" y="28300"/>
                </a:lnTo>
                <a:lnTo>
                  <a:pt x="0" y="4571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2" name="Google Shape;442;p51"/>
          <p:cNvSpPr txBox="1"/>
          <p:nvPr/>
        </p:nvSpPr>
        <p:spPr>
          <a:xfrm>
            <a:off x="630936" y="4367784"/>
            <a:ext cx="7236600" cy="365700"/>
          </a:xfrm>
          <a:prstGeom prst="rect">
            <a:avLst/>
          </a:prstGeom>
          <a:solidFill>
            <a:srgbClr val="C8DAF8"/>
          </a:solidFill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908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What is the minimum IQ score for the top 2.5% of the population?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1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444" name="Google Shape;444;p51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2"/>
          <p:cNvSpPr txBox="1"/>
          <p:nvPr>
            <p:ph type="title"/>
          </p:nvPr>
        </p:nvSpPr>
        <p:spPr>
          <a:xfrm>
            <a:off x="707542" y="496011"/>
            <a:ext cx="4279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282"/>
                </a:solidFill>
              </a:rPr>
              <a:t>“Exam” example again!</a:t>
            </a:r>
            <a:endParaRPr sz="3000"/>
          </a:p>
        </p:txBody>
      </p:sp>
      <p:grpSp>
        <p:nvGrpSpPr>
          <p:cNvPr id="450" name="Google Shape;450;p52"/>
          <p:cNvGrpSpPr/>
          <p:nvPr/>
        </p:nvGrpSpPr>
        <p:grpSpPr>
          <a:xfrm>
            <a:off x="345305" y="1529135"/>
            <a:ext cx="4387500" cy="2568900"/>
            <a:chOff x="345305" y="1529135"/>
            <a:chExt cx="4387500" cy="2568900"/>
          </a:xfrm>
        </p:grpSpPr>
        <p:sp>
          <p:nvSpPr>
            <p:cNvPr id="451" name="Google Shape;451;p52"/>
            <p:cNvSpPr/>
            <p:nvPr/>
          </p:nvSpPr>
          <p:spPr>
            <a:xfrm>
              <a:off x="345305" y="1529135"/>
              <a:ext cx="4387500" cy="2568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2" name="Google Shape;452;p52"/>
            <p:cNvSpPr/>
            <p:nvPr/>
          </p:nvSpPr>
          <p:spPr>
            <a:xfrm>
              <a:off x="3160775" y="3428999"/>
              <a:ext cx="129600" cy="137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53" name="Google Shape;453;p52"/>
          <p:cNvGrpSpPr/>
          <p:nvPr/>
        </p:nvGrpSpPr>
        <p:grpSpPr>
          <a:xfrm>
            <a:off x="5039848" y="1232911"/>
            <a:ext cx="3668400" cy="3327000"/>
            <a:chOff x="5039848" y="1232911"/>
            <a:chExt cx="3668400" cy="3327000"/>
          </a:xfrm>
        </p:grpSpPr>
        <p:sp>
          <p:nvSpPr>
            <p:cNvPr id="454" name="Google Shape;454;p52"/>
            <p:cNvSpPr/>
            <p:nvPr/>
          </p:nvSpPr>
          <p:spPr>
            <a:xfrm>
              <a:off x="5039848" y="1232911"/>
              <a:ext cx="3668400" cy="3327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5" name="Google Shape;455;p52"/>
            <p:cNvSpPr/>
            <p:nvPr/>
          </p:nvSpPr>
          <p:spPr>
            <a:xfrm>
              <a:off x="5180075" y="1498092"/>
              <a:ext cx="3308700" cy="3051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6" name="Google Shape;456;p52"/>
            <p:cNvSpPr/>
            <p:nvPr/>
          </p:nvSpPr>
          <p:spPr>
            <a:xfrm>
              <a:off x="5065775" y="1267968"/>
              <a:ext cx="3572509" cy="3221990"/>
            </a:xfrm>
            <a:custGeom>
              <a:rect b="b" l="l" r="r" t="t"/>
              <a:pathLst>
                <a:path extrusionOk="0" h="3221990" w="3572509">
                  <a:moveTo>
                    <a:pt x="3035300" y="0"/>
                  </a:moveTo>
                  <a:lnTo>
                    <a:pt x="536956" y="0"/>
                  </a:lnTo>
                  <a:lnTo>
                    <a:pt x="488083" y="2194"/>
                  </a:lnTo>
                  <a:lnTo>
                    <a:pt x="440439" y="8651"/>
                  </a:lnTo>
                  <a:lnTo>
                    <a:pt x="394214" y="19181"/>
                  </a:lnTo>
                  <a:lnTo>
                    <a:pt x="349597" y="33594"/>
                  </a:lnTo>
                  <a:lnTo>
                    <a:pt x="306778" y="51700"/>
                  </a:lnTo>
                  <a:lnTo>
                    <a:pt x="265947" y="73311"/>
                  </a:lnTo>
                  <a:lnTo>
                    <a:pt x="227293" y="98237"/>
                  </a:lnTo>
                  <a:lnTo>
                    <a:pt x="191005" y="126287"/>
                  </a:lnTo>
                  <a:lnTo>
                    <a:pt x="157273" y="157273"/>
                  </a:lnTo>
                  <a:lnTo>
                    <a:pt x="126287" y="191005"/>
                  </a:lnTo>
                  <a:lnTo>
                    <a:pt x="98237" y="227293"/>
                  </a:lnTo>
                  <a:lnTo>
                    <a:pt x="73311" y="265947"/>
                  </a:lnTo>
                  <a:lnTo>
                    <a:pt x="51700" y="306778"/>
                  </a:lnTo>
                  <a:lnTo>
                    <a:pt x="33594" y="349597"/>
                  </a:lnTo>
                  <a:lnTo>
                    <a:pt x="19181" y="394214"/>
                  </a:lnTo>
                  <a:lnTo>
                    <a:pt x="8651" y="440439"/>
                  </a:lnTo>
                  <a:lnTo>
                    <a:pt x="2194" y="488083"/>
                  </a:lnTo>
                  <a:lnTo>
                    <a:pt x="0" y="536956"/>
                  </a:lnTo>
                  <a:lnTo>
                    <a:pt x="0" y="2684767"/>
                  </a:lnTo>
                  <a:lnTo>
                    <a:pt x="2194" y="2733642"/>
                  </a:lnTo>
                  <a:lnTo>
                    <a:pt x="8651" y="2781287"/>
                  </a:lnTo>
                  <a:lnTo>
                    <a:pt x="19181" y="2827514"/>
                  </a:lnTo>
                  <a:lnTo>
                    <a:pt x="33594" y="2872132"/>
                  </a:lnTo>
                  <a:lnTo>
                    <a:pt x="51700" y="2914952"/>
                  </a:lnTo>
                  <a:lnTo>
                    <a:pt x="73311" y="2955784"/>
                  </a:lnTo>
                  <a:lnTo>
                    <a:pt x="98237" y="2994440"/>
                  </a:lnTo>
                  <a:lnTo>
                    <a:pt x="126287" y="3030728"/>
                  </a:lnTo>
                  <a:lnTo>
                    <a:pt x="157273" y="3064460"/>
                  </a:lnTo>
                  <a:lnTo>
                    <a:pt x="191005" y="3095447"/>
                  </a:lnTo>
                  <a:lnTo>
                    <a:pt x="227293" y="3123497"/>
                  </a:lnTo>
                  <a:lnTo>
                    <a:pt x="265947" y="3148423"/>
                  </a:lnTo>
                  <a:lnTo>
                    <a:pt x="306778" y="3170034"/>
                  </a:lnTo>
                  <a:lnTo>
                    <a:pt x="349597" y="3188141"/>
                  </a:lnTo>
                  <a:lnTo>
                    <a:pt x="394214" y="3202554"/>
                  </a:lnTo>
                  <a:lnTo>
                    <a:pt x="440439" y="3213084"/>
                  </a:lnTo>
                  <a:lnTo>
                    <a:pt x="488083" y="3219541"/>
                  </a:lnTo>
                  <a:lnTo>
                    <a:pt x="536956" y="3221736"/>
                  </a:lnTo>
                  <a:lnTo>
                    <a:pt x="3035300" y="3221736"/>
                  </a:lnTo>
                  <a:lnTo>
                    <a:pt x="3084172" y="3219541"/>
                  </a:lnTo>
                  <a:lnTo>
                    <a:pt x="3131816" y="3213084"/>
                  </a:lnTo>
                  <a:lnTo>
                    <a:pt x="3178041" y="3202554"/>
                  </a:lnTo>
                  <a:lnTo>
                    <a:pt x="3222658" y="3188141"/>
                  </a:lnTo>
                  <a:lnTo>
                    <a:pt x="3265477" y="3170034"/>
                  </a:lnTo>
                  <a:lnTo>
                    <a:pt x="3306308" y="3148423"/>
                  </a:lnTo>
                  <a:lnTo>
                    <a:pt x="3344962" y="3123497"/>
                  </a:lnTo>
                  <a:lnTo>
                    <a:pt x="3381250" y="3095447"/>
                  </a:lnTo>
                  <a:lnTo>
                    <a:pt x="3414982" y="3064460"/>
                  </a:lnTo>
                  <a:lnTo>
                    <a:pt x="3445968" y="3030728"/>
                  </a:lnTo>
                  <a:lnTo>
                    <a:pt x="3474018" y="2994440"/>
                  </a:lnTo>
                  <a:lnTo>
                    <a:pt x="3498944" y="2955784"/>
                  </a:lnTo>
                  <a:lnTo>
                    <a:pt x="3520555" y="2914952"/>
                  </a:lnTo>
                  <a:lnTo>
                    <a:pt x="3538661" y="2872132"/>
                  </a:lnTo>
                  <a:lnTo>
                    <a:pt x="3553074" y="2827514"/>
                  </a:lnTo>
                  <a:lnTo>
                    <a:pt x="3563604" y="2781287"/>
                  </a:lnTo>
                  <a:lnTo>
                    <a:pt x="3570061" y="2733642"/>
                  </a:lnTo>
                  <a:lnTo>
                    <a:pt x="3572255" y="2684767"/>
                  </a:lnTo>
                  <a:lnTo>
                    <a:pt x="3572255" y="536956"/>
                  </a:lnTo>
                  <a:lnTo>
                    <a:pt x="3570061" y="488083"/>
                  </a:lnTo>
                  <a:lnTo>
                    <a:pt x="3563604" y="440439"/>
                  </a:lnTo>
                  <a:lnTo>
                    <a:pt x="3553074" y="394214"/>
                  </a:lnTo>
                  <a:lnTo>
                    <a:pt x="3538661" y="349597"/>
                  </a:lnTo>
                  <a:lnTo>
                    <a:pt x="3520555" y="306778"/>
                  </a:lnTo>
                  <a:lnTo>
                    <a:pt x="3498944" y="265947"/>
                  </a:lnTo>
                  <a:lnTo>
                    <a:pt x="3474018" y="227293"/>
                  </a:lnTo>
                  <a:lnTo>
                    <a:pt x="3445968" y="191005"/>
                  </a:lnTo>
                  <a:lnTo>
                    <a:pt x="3414982" y="157273"/>
                  </a:lnTo>
                  <a:lnTo>
                    <a:pt x="3381250" y="126287"/>
                  </a:lnTo>
                  <a:lnTo>
                    <a:pt x="3344962" y="98237"/>
                  </a:lnTo>
                  <a:lnTo>
                    <a:pt x="3306308" y="73311"/>
                  </a:lnTo>
                  <a:lnTo>
                    <a:pt x="3265477" y="51700"/>
                  </a:lnTo>
                  <a:lnTo>
                    <a:pt x="3222658" y="33594"/>
                  </a:lnTo>
                  <a:lnTo>
                    <a:pt x="3178041" y="19181"/>
                  </a:lnTo>
                  <a:lnTo>
                    <a:pt x="3131816" y="8651"/>
                  </a:lnTo>
                  <a:lnTo>
                    <a:pt x="3084172" y="2194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D9EA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57" name="Google Shape;457;p52"/>
          <p:cNvSpPr txBox="1"/>
          <p:nvPr/>
        </p:nvSpPr>
        <p:spPr>
          <a:xfrm>
            <a:off x="5338317" y="1577111"/>
            <a:ext cx="2962800" cy="28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39394" lvl="0" marL="251459" marR="37592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Mode, the only peak in the  middle, is 22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239394" lvl="0" marL="251459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SzPts val="1600"/>
              <a:buFont typeface="Arial"/>
              <a:buChar char="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Median is 21, while Mean is 20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239394" lvl="0" marL="251459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b="1"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Mean &lt; Median &lt; Mode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239394" lvl="0" marL="251459" marR="5461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left tail has a longer range  than the right tail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239394" lvl="0" marL="251459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SzPts val="1600"/>
              <a:buFont typeface="Arial"/>
              <a:buChar char="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box plot is not symmetric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239394" lvl="0" marL="2514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We call it a “</a:t>
            </a:r>
            <a:r>
              <a:rPr b="1" lang="en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left skewed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”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251459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distribution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8" name="Google Shape;458;p52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459" name="Google Shape;459;p52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3"/>
          <p:cNvSpPr txBox="1"/>
          <p:nvPr>
            <p:ph type="title"/>
          </p:nvPr>
        </p:nvSpPr>
        <p:spPr>
          <a:xfrm>
            <a:off x="707542" y="469772"/>
            <a:ext cx="61245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4282"/>
                </a:solidFill>
              </a:rPr>
              <a:t>Example of Household Income</a:t>
            </a:r>
            <a:endParaRPr sz="3300"/>
          </a:p>
        </p:txBody>
      </p:sp>
      <p:grpSp>
        <p:nvGrpSpPr>
          <p:cNvPr id="465" name="Google Shape;465;p53"/>
          <p:cNvGrpSpPr/>
          <p:nvPr/>
        </p:nvGrpSpPr>
        <p:grpSpPr>
          <a:xfrm>
            <a:off x="5265404" y="1984228"/>
            <a:ext cx="3532800" cy="2101500"/>
            <a:chOff x="5265404" y="1984228"/>
            <a:chExt cx="3532800" cy="2101500"/>
          </a:xfrm>
        </p:grpSpPr>
        <p:sp>
          <p:nvSpPr>
            <p:cNvPr id="466" name="Google Shape;466;p53"/>
            <p:cNvSpPr/>
            <p:nvPr/>
          </p:nvSpPr>
          <p:spPr>
            <a:xfrm>
              <a:off x="5265404" y="1984228"/>
              <a:ext cx="3532800" cy="2101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67" name="Google Shape;467;p53"/>
            <p:cNvSpPr/>
            <p:nvPr/>
          </p:nvSpPr>
          <p:spPr>
            <a:xfrm>
              <a:off x="5344667" y="2189987"/>
              <a:ext cx="3426000" cy="1723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68" name="Google Shape;468;p53"/>
            <p:cNvSpPr/>
            <p:nvPr/>
          </p:nvSpPr>
          <p:spPr>
            <a:xfrm>
              <a:off x="5291327" y="2019299"/>
              <a:ext cx="3436620" cy="1996439"/>
            </a:xfrm>
            <a:custGeom>
              <a:rect b="b" l="l" r="r" t="t"/>
              <a:pathLst>
                <a:path extrusionOk="0" h="1996439" w="3436620">
                  <a:moveTo>
                    <a:pt x="3103879" y="0"/>
                  </a:moveTo>
                  <a:lnTo>
                    <a:pt x="332739" y="0"/>
                  </a:lnTo>
                  <a:lnTo>
                    <a:pt x="283569" y="3607"/>
                  </a:lnTo>
                  <a:lnTo>
                    <a:pt x="236639" y="14087"/>
                  </a:lnTo>
                  <a:lnTo>
                    <a:pt x="192464" y="30925"/>
                  </a:lnTo>
                  <a:lnTo>
                    <a:pt x="151558" y="53606"/>
                  </a:lnTo>
                  <a:lnTo>
                    <a:pt x="114437" y="81614"/>
                  </a:lnTo>
                  <a:lnTo>
                    <a:pt x="81614" y="114437"/>
                  </a:lnTo>
                  <a:lnTo>
                    <a:pt x="53606" y="151558"/>
                  </a:lnTo>
                  <a:lnTo>
                    <a:pt x="30925" y="192464"/>
                  </a:lnTo>
                  <a:lnTo>
                    <a:pt x="14087" y="236639"/>
                  </a:lnTo>
                  <a:lnTo>
                    <a:pt x="3607" y="283569"/>
                  </a:lnTo>
                  <a:lnTo>
                    <a:pt x="0" y="332739"/>
                  </a:lnTo>
                  <a:lnTo>
                    <a:pt x="0" y="1663700"/>
                  </a:lnTo>
                  <a:lnTo>
                    <a:pt x="3607" y="1712870"/>
                  </a:lnTo>
                  <a:lnTo>
                    <a:pt x="14087" y="1759800"/>
                  </a:lnTo>
                  <a:lnTo>
                    <a:pt x="30925" y="1803975"/>
                  </a:lnTo>
                  <a:lnTo>
                    <a:pt x="53606" y="1844881"/>
                  </a:lnTo>
                  <a:lnTo>
                    <a:pt x="81614" y="1882002"/>
                  </a:lnTo>
                  <a:lnTo>
                    <a:pt x="114437" y="1914825"/>
                  </a:lnTo>
                  <a:lnTo>
                    <a:pt x="151558" y="1942833"/>
                  </a:lnTo>
                  <a:lnTo>
                    <a:pt x="192464" y="1965514"/>
                  </a:lnTo>
                  <a:lnTo>
                    <a:pt x="236639" y="1982352"/>
                  </a:lnTo>
                  <a:lnTo>
                    <a:pt x="283569" y="1992832"/>
                  </a:lnTo>
                  <a:lnTo>
                    <a:pt x="332739" y="1996439"/>
                  </a:lnTo>
                  <a:lnTo>
                    <a:pt x="3103879" y="1996439"/>
                  </a:lnTo>
                  <a:lnTo>
                    <a:pt x="3153050" y="1992832"/>
                  </a:lnTo>
                  <a:lnTo>
                    <a:pt x="3199980" y="1982352"/>
                  </a:lnTo>
                  <a:lnTo>
                    <a:pt x="3244155" y="1965514"/>
                  </a:lnTo>
                  <a:lnTo>
                    <a:pt x="3285061" y="1942833"/>
                  </a:lnTo>
                  <a:lnTo>
                    <a:pt x="3322182" y="1914825"/>
                  </a:lnTo>
                  <a:lnTo>
                    <a:pt x="3355005" y="1882002"/>
                  </a:lnTo>
                  <a:lnTo>
                    <a:pt x="3383013" y="1844881"/>
                  </a:lnTo>
                  <a:lnTo>
                    <a:pt x="3405694" y="1803975"/>
                  </a:lnTo>
                  <a:lnTo>
                    <a:pt x="3422532" y="1759800"/>
                  </a:lnTo>
                  <a:lnTo>
                    <a:pt x="3433012" y="1712870"/>
                  </a:lnTo>
                  <a:lnTo>
                    <a:pt x="3436620" y="1663700"/>
                  </a:lnTo>
                  <a:lnTo>
                    <a:pt x="3436620" y="332739"/>
                  </a:lnTo>
                  <a:lnTo>
                    <a:pt x="3433012" y="283569"/>
                  </a:lnTo>
                  <a:lnTo>
                    <a:pt x="3422532" y="236639"/>
                  </a:lnTo>
                  <a:lnTo>
                    <a:pt x="3405694" y="192464"/>
                  </a:lnTo>
                  <a:lnTo>
                    <a:pt x="3383013" y="151558"/>
                  </a:lnTo>
                  <a:lnTo>
                    <a:pt x="3355005" y="114437"/>
                  </a:lnTo>
                  <a:lnTo>
                    <a:pt x="3322182" y="81614"/>
                  </a:lnTo>
                  <a:lnTo>
                    <a:pt x="3285061" y="53606"/>
                  </a:lnTo>
                  <a:lnTo>
                    <a:pt x="3244155" y="30925"/>
                  </a:lnTo>
                  <a:lnTo>
                    <a:pt x="3199980" y="14087"/>
                  </a:lnTo>
                  <a:lnTo>
                    <a:pt x="3153050" y="3607"/>
                  </a:lnTo>
                  <a:lnTo>
                    <a:pt x="3103879" y="0"/>
                  </a:lnTo>
                  <a:close/>
                </a:path>
              </a:pathLst>
            </a:custGeom>
            <a:solidFill>
              <a:srgbClr val="D9EA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69" name="Google Shape;469;p53"/>
          <p:cNvSpPr txBox="1"/>
          <p:nvPr/>
        </p:nvSpPr>
        <p:spPr>
          <a:xfrm>
            <a:off x="5503545" y="2269007"/>
            <a:ext cx="3037800" cy="14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875">
            <a:spAutoFit/>
          </a:bodyPr>
          <a:lstStyle/>
          <a:p>
            <a:pPr indent="-239394" lvl="0" marL="2514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b="1"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Mode &lt; Median &lt; Mean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239394" lvl="0" marL="251459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SzPts val="1600"/>
              <a:buFont typeface="Arial"/>
              <a:buChar char="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right tail has a longer range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251459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than the left tail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239394" lvl="0" marL="251459" marR="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SzPts val="1600"/>
              <a:buFont typeface="Arial"/>
              <a:buChar char="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We call it a “</a:t>
            </a:r>
            <a:r>
              <a:rPr b="1" lang="en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right skewed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”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251459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distribution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0" name="Google Shape;470;p53"/>
          <p:cNvSpPr/>
          <p:nvPr/>
        </p:nvSpPr>
        <p:spPr>
          <a:xfrm>
            <a:off x="282798" y="1495710"/>
            <a:ext cx="4780500" cy="3060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1" name="Google Shape;471;p53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472" name="Google Shape;472;p53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4"/>
          <p:cNvSpPr txBox="1"/>
          <p:nvPr>
            <p:ph type="title"/>
          </p:nvPr>
        </p:nvSpPr>
        <p:spPr>
          <a:xfrm>
            <a:off x="743204" y="491744"/>
            <a:ext cx="45579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282"/>
                </a:solidFill>
              </a:rPr>
              <a:t>Skewness in Distribution</a:t>
            </a:r>
            <a:endParaRPr sz="3000"/>
          </a:p>
        </p:txBody>
      </p:sp>
      <p:sp>
        <p:nvSpPr>
          <p:cNvPr id="478" name="Google Shape;478;p54"/>
          <p:cNvSpPr/>
          <p:nvPr/>
        </p:nvSpPr>
        <p:spPr>
          <a:xfrm>
            <a:off x="6008483" y="1399878"/>
            <a:ext cx="2571000" cy="14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9" name="Google Shape;479;p54"/>
          <p:cNvSpPr/>
          <p:nvPr/>
        </p:nvSpPr>
        <p:spPr>
          <a:xfrm>
            <a:off x="6154330" y="3100662"/>
            <a:ext cx="2425200" cy="1448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0" name="Google Shape;480;p54"/>
          <p:cNvSpPr/>
          <p:nvPr/>
        </p:nvSpPr>
        <p:spPr>
          <a:xfrm>
            <a:off x="455027" y="1399878"/>
            <a:ext cx="2571000" cy="1448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1" name="Google Shape;481;p54"/>
          <p:cNvSpPr/>
          <p:nvPr/>
        </p:nvSpPr>
        <p:spPr>
          <a:xfrm>
            <a:off x="600874" y="3100662"/>
            <a:ext cx="2425200" cy="1448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2" name="Google Shape;482;p54"/>
          <p:cNvSpPr/>
          <p:nvPr/>
        </p:nvSpPr>
        <p:spPr>
          <a:xfrm>
            <a:off x="3262235" y="1399878"/>
            <a:ext cx="2571000" cy="1448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3" name="Google Shape;483;p54"/>
          <p:cNvSpPr/>
          <p:nvPr/>
        </p:nvSpPr>
        <p:spPr>
          <a:xfrm>
            <a:off x="3408081" y="3100662"/>
            <a:ext cx="2425200" cy="1448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4" name="Google Shape;484;p54"/>
          <p:cNvSpPr txBox="1"/>
          <p:nvPr/>
        </p:nvSpPr>
        <p:spPr>
          <a:xfrm>
            <a:off x="1303400" y="1117549"/>
            <a:ext cx="38175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Arial"/>
                <a:ea typeface="Arial"/>
                <a:cs typeface="Arial"/>
                <a:sym typeface="Arial"/>
              </a:rPr>
              <a:t>Left Skewed	Symmetric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4"/>
          <p:cNvSpPr txBox="1"/>
          <p:nvPr>
            <p:ph idx="11" type="ftr"/>
          </p:nvPr>
        </p:nvSpPr>
        <p:spPr>
          <a:xfrm>
            <a:off x="3108960" y="4783455"/>
            <a:ext cx="29262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Copyright National University of Singapore. All Rights Reserved.</a:t>
            </a:r>
            <a:endParaRPr/>
          </a:p>
        </p:txBody>
      </p:sp>
      <p:sp>
        <p:nvSpPr>
          <p:cNvPr id="486" name="Google Shape;486;p54"/>
          <p:cNvSpPr txBox="1"/>
          <p:nvPr>
            <p:ph idx="12" type="sldNum"/>
          </p:nvPr>
        </p:nvSpPr>
        <p:spPr>
          <a:xfrm>
            <a:off x="8649969" y="4864820"/>
            <a:ext cx="25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64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487" name="Google Shape;487;p54"/>
          <p:cNvSpPr txBox="1"/>
          <p:nvPr/>
        </p:nvSpPr>
        <p:spPr>
          <a:xfrm>
            <a:off x="6650228" y="1117549"/>
            <a:ext cx="11943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Arial"/>
                <a:ea typeface="Arial"/>
                <a:cs typeface="Arial"/>
                <a:sym typeface="Arial"/>
              </a:rPr>
              <a:t>Right Skewed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5"/>
          <p:cNvSpPr txBox="1"/>
          <p:nvPr>
            <p:ph type="title"/>
          </p:nvPr>
        </p:nvSpPr>
        <p:spPr>
          <a:xfrm>
            <a:off x="732536" y="1297000"/>
            <a:ext cx="2597700" cy="5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kewness and Kurtosis in Excel" id="493" name="Google Shape;493;p55" title="Excel - Skewness Kurtosi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322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statistical concepts</a:t>
            </a:r>
            <a:endParaRPr/>
          </a:p>
        </p:txBody>
      </p:sp>
      <p:sp>
        <p:nvSpPr>
          <p:cNvPr id="499" name="Google Shape;499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1216203" y="273844"/>
            <a:ext cx="7299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1334763"/>
            <a:ext cx="754380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၃ ပိုင်း ပါဝင်သည်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628650" y="1369218"/>
            <a:ext cx="8326500" cy="3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841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 u="sng"/>
              <a:t>Data analysis − </a:t>
            </a:r>
            <a:r>
              <a:rPr lang="en"/>
              <a:t>ကောက်ခံထားသော data များကို စနစ်တကျ စုစည်းပြီး အစီအစဉ်အတိုင်း ဖြစ်အောင် ဆောင်ရွက်ခြင်း။ ပြန့်ကျဲနေသော data အစိတ်အပိုင်း အသီးသီးကို အသုံးပြုနိုင်သော information အဖြစ်သို့ ပြောင်းလဲခြင်း။</a:t>
            </a:r>
            <a:endParaRPr/>
          </a:p>
          <a:p>
            <a:pPr indent="-1841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 u="sng"/>
              <a:t>Data visualization − </a:t>
            </a:r>
            <a:r>
              <a:rPr lang="en"/>
              <a:t>ရရှိထားသော data များကို analysis လုပ်ရန် လွယ်ကူစေရန် အတွက် chart, graph သို့မဟုတ် အခြားမြင်သာသည့် format ပုံစံဖြင့် ပြောင်းလဲသော ဖြစ်စဉ်။ ရလဒ်များကို ဘာသာပြန် နားလည်စေရန်နှင့် အခြားသူများနဲ့ ပိုမိုဆက်သွယ်ဖို့ လွယ်ကူစေရန်။</a:t>
            </a:r>
            <a:endParaRPr/>
          </a:p>
          <a:p>
            <a:pPr indent="-1841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 u="sng"/>
              <a:t>Data interpretation </a:t>
            </a:r>
            <a:r>
              <a:rPr lang="en"/>
              <a:t>− data များကို အဓိပ္ပာယ်များ တွဲပေးလိုက်ခြင်း လုပ်ငန်းစဉ် ဖြစ်သည်။ သုံးသပ်ချက်တစ်ခုသို့ ရောက်ရန် လိုအပ်သည်။ စီမံချက်၏ key learning questions များကို အဖြေပေးသည်။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1018376" y="1262978"/>
            <a:ext cx="41649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5400"/>
              <a:buFont typeface="Arial"/>
              <a:buNone/>
            </a:pPr>
            <a:r>
              <a:rPr lang="en" sz="5400">
                <a:solidFill>
                  <a:srgbClr val="7F7F7F"/>
                </a:solidFill>
              </a:rPr>
              <a:t>Quantitative Analysis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Quantitative Data Analysis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628650" y="1369218"/>
            <a:ext cx="7886700" cy="3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quantitative data ကို သုံးသပ်ခြင်း ဖြစ်သည်။</a:t>
            </a:r>
            <a:endParaRPr/>
          </a:p>
          <a:p>
            <a:pPr indent="-1968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quantitative data များကို graph, chart, or map တို့ဖြင့် မြင်သာအောင် ပြုလုပ်ရန် လွယ်ကူသည်။</a:t>
            </a:r>
            <a:endParaRPr/>
          </a:p>
          <a:p>
            <a:pPr indent="-1968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ထိုသို့အားဖြင့် analyze ပြုလုပ်နိုင်ရန် ကွန်ပျူတာ application ဖြစ်သော Microsoft Excel or SPSS စသည်တို့ကို သုံးသည်။</a:t>
            </a:r>
            <a:endParaRPr/>
          </a:p>
          <a:p>
            <a:pPr indent="-1968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descriptive data analysis နှင့် inferential (interpretive) data analysis ဟူ၍ ၂ မျိုး ရှိသည်။</a:t>
            </a:r>
            <a:endParaRPr/>
          </a:p>
          <a:p>
            <a:pPr indent="-6350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912152" y="205383"/>
            <a:ext cx="5474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Quantitative Data Analysis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628650" y="1369218"/>
            <a:ext cx="7886700" cy="3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quantitative data ကို သုံးသပ်ခြင်း ဖြစ်သည်။</a:t>
            </a:r>
            <a:endParaRPr/>
          </a:p>
          <a:p>
            <a:pPr indent="-1968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quantitative data များကို graph, chart, or map တို့ဖြင့် မြင်သာအောင် ပြုလုပ်ရန် လွယ်ကူသည်။</a:t>
            </a:r>
            <a:endParaRPr/>
          </a:p>
          <a:p>
            <a:pPr indent="-1968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ထိုသို့အားဖြင့် analyze ပြုလုပ်နိုင်ရန် ကွန်ပျူတာ application ဖြစ်သော Microsoft Excel or SPSS စသည်တို့ကို သုံးသည်။</a:t>
            </a:r>
            <a:endParaRPr/>
          </a:p>
          <a:p>
            <a:pPr indent="-19685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descriptive data analysis နှင့် inferential (interpretive) data analysis ဟူ၍ ၂ မျိုး ရှိသည်။</a:t>
            </a:r>
            <a:endParaRPr/>
          </a:p>
          <a:p>
            <a:pPr indent="-63500" lvl="0" marL="1778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1216203" y="273844"/>
            <a:ext cx="7299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 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variables - အမှီအခိုကင်းသော ကိန်းရှင်များသည် တစ်ဦးတည်းရပ်တည်ပြီး အခြားကိန်းရှင်မျာကြောင့် ပြောင်းလဲခြင်းမရှိ၊ (အသက်၊ ဘာသာရေးနှင့် လူမျိုးစု)</a:t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1400"/>
              </a:spcAft>
              <a:buNone/>
            </a:pPr>
            <a:r>
              <a:rPr lang="en"/>
              <a:t>Dependent variables - အခြားအချက်များပေါ်တွင်မူတည်သော အမျိုးအစားများဖြစ်သည်။ ဥပမာအားဖြင့်၊  ကိုယ်အလေးချိန်၊ သွေးပေါင်ချိန်၊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